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86" r:id="rId4"/>
    <p:sldId id="387" r:id="rId5"/>
    <p:sldId id="389" r:id="rId6"/>
    <p:sldId id="388" r:id="rId7"/>
    <p:sldId id="417" r:id="rId8"/>
    <p:sldId id="416" r:id="rId9"/>
    <p:sldId id="390" r:id="rId10"/>
    <p:sldId id="391" r:id="rId11"/>
    <p:sldId id="397" r:id="rId12"/>
    <p:sldId id="399" r:id="rId13"/>
    <p:sldId id="398" r:id="rId14"/>
    <p:sldId id="400" r:id="rId15"/>
    <p:sldId id="401" r:id="rId16"/>
    <p:sldId id="402" r:id="rId17"/>
    <p:sldId id="403" r:id="rId18"/>
    <p:sldId id="404" r:id="rId19"/>
    <p:sldId id="405" r:id="rId20"/>
    <p:sldId id="392" r:id="rId21"/>
    <p:sldId id="406" r:id="rId22"/>
    <p:sldId id="396" r:id="rId23"/>
    <p:sldId id="410" r:id="rId24"/>
    <p:sldId id="413" r:id="rId25"/>
    <p:sldId id="395" r:id="rId26"/>
    <p:sldId id="407" r:id="rId27"/>
    <p:sldId id="409" r:id="rId28"/>
    <p:sldId id="428" r:id="rId29"/>
    <p:sldId id="418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310" r:id="rId40"/>
    <p:sldId id="369" r:id="rId41"/>
    <p:sldId id="370" r:id="rId42"/>
    <p:sldId id="384" r:id="rId43"/>
    <p:sldId id="309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6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81BA9-4A4E-45ED-8925-B7D4BE96FC89}" type="datetimeFigureOut">
              <a:rPr lang="cs-CZ" smtClean="0"/>
              <a:t>03.02.2026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CE6C8-8369-42F5-8178-ABD7C3CBD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32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3287C-699D-4994-8341-5A4218D6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5C8C02-87D4-412C-AE0A-1D96FD73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C39F85-751D-401C-8E5D-A1738122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474F-FDB2-4324-8927-D06E13B76AB2}" type="datetime1">
              <a:rPr lang="cs-CZ" smtClean="0"/>
              <a:t>03.02.2026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9E4886-8174-426D-8AA4-78B27C91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F1B2CA-1E96-450E-91F9-943801E6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35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64E4A-5BA0-4063-A148-8EBE79B0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C19C2A8-68DF-41E9-B5B1-C1BB5183B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29BB56-919E-4252-97E2-E040427B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E3E6-E9E6-4058-A878-DD2930E0BE65}" type="datetime1">
              <a:rPr lang="cs-CZ" smtClean="0"/>
              <a:t>03.02.2026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22C68C-0748-4A13-9187-ED7081A8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2644F0-5AA7-45DC-BD53-C2EF7F29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0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5A8B589-B349-4127-88A0-95C67B59A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DD7908-CEB9-47BB-AB0F-680B40947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DAE695-8909-4065-AE36-41E1854B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9453-4D4C-4D6B-A545-66263BC77EDC}" type="datetime1">
              <a:rPr lang="cs-CZ" smtClean="0"/>
              <a:t>03.02.2026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BE4FB3-5E5C-41E2-B526-DC63C917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295306-CDF1-449E-AFB1-1B91A4E3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16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8F378-E1D1-45AE-90CB-F636A326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BCCFB6-BE6B-48EB-8AB9-4A22E1AAD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F091A0-E994-4C9D-904B-62D9412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A423-59FA-4F26-AA13-FBDC6ADBF88F}" type="datetime1">
              <a:rPr lang="cs-CZ" smtClean="0"/>
              <a:t>03.02.2026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EA6943-B33F-4BCE-AFC2-B84E458BD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EA21AD-3A87-4A3B-95E7-8BB3F958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51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B1B3BE-0D94-48F3-B8AF-BDBB5747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3A36B7-4FF3-4644-BCE5-AE83EFC27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499624-C99D-4855-A019-E03E6598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1FEF-E5F8-409D-A58A-14701373590E}" type="datetime1">
              <a:rPr lang="cs-CZ" smtClean="0"/>
              <a:t>03.02.2026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B14C17-3A7E-4D9E-AB85-E1A818EC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D2A16F-AB04-4BDE-9940-FB671E39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72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7DA53-924E-47B7-BFCF-891359DC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963C7-863B-4499-BCA3-8B452E189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CD89BE-3BD4-4CD2-A04B-DB7B25C87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9364FC-6836-4AB1-8A36-13EB93BF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B346-F331-4D99-A937-14BD69A473C0}" type="datetime1">
              <a:rPr lang="cs-CZ" smtClean="0"/>
              <a:t>03.02.2026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D1CCA8-88B2-485C-9339-7A9238F0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8404BA-E86E-4366-A83A-3347D3A3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16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F3BBC-8250-4B73-8B08-A619CB4A2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F7B635-DBB7-4ED9-96EF-D6F589526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4433DF-8983-4D65-B097-DBB1E1E8C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48AE7B2-CF11-433E-9FDB-E61866981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BCEBCEA-14C1-47F7-85EB-33C33F146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B47FB0D-BFDE-4546-A673-C41C0D7F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6AC1-CD8D-4C16-96FD-54D162C14D22}" type="datetime1">
              <a:rPr lang="cs-CZ" smtClean="0"/>
              <a:t>03.02.2026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929D00F-476A-4531-962D-317753C1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B3CA2B4-FFC6-407C-9D51-103D548E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1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C1AAD-5870-4789-A855-062C514C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ABC08D-FC7A-49C8-BC07-7FFC4CAD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8F34-1F83-4B54-9219-58CC5EDF18FA}" type="datetime1">
              <a:rPr lang="cs-CZ" smtClean="0"/>
              <a:t>03.02.2026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FD0145-508D-4A0E-ACA5-65C4E9D7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A2B835-0F07-4973-A0E9-4C818E07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57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42DA55C-7A8F-4882-A95C-4B789444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189A-17BC-4879-B69F-B29CD5B2DA06}" type="datetime1">
              <a:rPr lang="cs-CZ" smtClean="0"/>
              <a:t>03.02.2026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D8D64B-41C2-47A1-9D36-DA69CF6C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BE762F-E3AC-4244-9535-F21205FB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3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55B38-49EE-46F4-A8B3-0C554790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910E54-9435-4922-99EA-853B13FB2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6D017E-709B-4FC9-9225-63D4CDF8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18EB20-EB01-48DF-8AF3-37BD2BF7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05F8-FEB9-4B09-873F-AC6F086A6BCB}" type="datetime1">
              <a:rPr lang="cs-CZ" smtClean="0"/>
              <a:t>03.02.2026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31A366-1F59-4DB7-AE74-8F21F3B7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8A71FD-11CD-4E57-835A-C442F387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87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FBE8F-1598-4C9A-A84D-460542E2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FC02EED-DC65-4851-B42E-B53B322E0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9526C7-B486-4414-A9B7-870794CA5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BA2D2C-E619-4D68-94F1-20740569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314C-13B5-4266-BB1C-F817891D6853}" type="datetime1">
              <a:rPr lang="cs-CZ" smtClean="0"/>
              <a:t>03.02.2026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7688FC-9B34-4B60-BFC3-A3A9E843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101605-1AFF-469C-AAA4-E7195D7C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40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4F07EEC-A0A7-4261-8D97-E6AFAEEE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A37E7D-79CA-4B21-A077-BF4004460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89B092-F64B-423A-97D4-BE4AB007E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432CF-AE3A-4697-8AF3-5B2BCCB9A718}" type="datetime1">
              <a:rPr lang="cs-CZ" smtClean="0"/>
              <a:t>03.02.2026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339B5F-8B65-4385-B04A-1B046E1E6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MAS POHODA venkova, z. s.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B165E-23BB-4717-A4A5-6851AF7BD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5824-49D7-40A8-95BA-C8F721B7E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51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hodavenkova.cz/21-27clld-prv-vyzvy/vyzva-c.-szp-3.html" TargetMode="External"/><Relationship Id="rId2" Type="http://schemas.openxmlformats.org/officeDocument/2006/relationships/hyperlink" Target="https://www.szif.cz/irj/portal/pf/pf-uvo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Dita.mackova@pohodavenkova.cz" TargetMode="External"/><Relationship Id="rId2" Type="http://schemas.openxmlformats.org/officeDocument/2006/relationships/hyperlink" Target="https://www.pohodavenkova.cz/21-27clld-prv-vyzvy/vyzva-c.-szp-3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E85A2-18DB-46A0-A422-D8E171999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2233" y="1599478"/>
            <a:ext cx="6087533" cy="2378219"/>
          </a:xfrm>
        </p:spPr>
        <p:txBody>
          <a:bodyPr>
            <a:normAutofit/>
          </a:bodyPr>
          <a:lstStyle/>
          <a:p>
            <a:r>
              <a:rPr lang="cs-CZ" sz="5400" dirty="0">
                <a:cs typeface="Arial" panose="020B0604020202020204" pitchFamily="34" charset="0"/>
              </a:rPr>
              <a:t>Informační seminář </a:t>
            </a:r>
            <a:br>
              <a:rPr lang="cs-CZ" sz="5400" dirty="0">
                <a:cs typeface="Arial" panose="020B0604020202020204" pitchFamily="34" charset="0"/>
              </a:rPr>
            </a:br>
            <a:r>
              <a:rPr lang="cs-CZ" sz="5400" dirty="0">
                <a:cs typeface="Arial" panose="020B0604020202020204" pitchFamily="34" charset="0"/>
              </a:rPr>
              <a:t>pro žadatele k výzvě SZP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04CC6F-DC23-44A2-98E7-35A282B8B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2943"/>
            <a:ext cx="9144000" cy="1387764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+mj-lt"/>
                <a:cs typeface="Arial" panose="020B0604020202020204" pitchFamily="34" charset="0"/>
              </a:rPr>
              <a:t>3.2.2026 v Dobrušce</a:t>
            </a:r>
          </a:p>
          <a:p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850" y="5627255"/>
            <a:ext cx="1860300" cy="71466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6617FCE-EB16-4052-4222-474404614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9801" cy="112236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E9D5597-5606-9665-1A99-CBDA469E1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760" y="126144"/>
            <a:ext cx="3478378" cy="7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9668A2-2259-2C20-76A9-7904D16B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Způsobilé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20E8B7-0AA2-5F64-99C1-97A4AE3CE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Obecné náklady spojené s přípravou a realizací projektu se stavebními výdaji: </a:t>
            </a:r>
          </a:p>
          <a:p>
            <a:pPr marL="0" indent="0" algn="just">
              <a:buNone/>
            </a:pPr>
            <a:r>
              <a:rPr lang="cs-CZ" dirty="0"/>
              <a:t>- dokumentace ke stavebnímu řízení (ohlášení stavby či jiné jednání se stavebním úřadem), odborné posudky ve vztahu k životnímu prostředí, položkové rozpočty, dokumentace skutečného provedení stavby po dokončení stavby, technický dozor stavebníka, autorský dozor projektanta, </a:t>
            </a:r>
          </a:p>
          <a:p>
            <a:pPr marL="0" indent="0" algn="just">
              <a:buNone/>
            </a:pPr>
            <a:r>
              <a:rPr lang="cs-CZ" dirty="0"/>
              <a:t>- maximálně 7 % způsobilých stavebních výdajů, ze kterých je stanovena dotace.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C9A905-D52E-0C82-8807-E2275F42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17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132CE3-476D-DC85-C254-A0286AB3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SPECIFICKÉ PODMÍNKY PRO FICHI 6 NEPRODUKTIVNÍ INFRASTRUKTURA V KRAJINĚ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A269EA-9E36-4D07-EDBE-E87F939A8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9110"/>
          </a:xfrm>
        </p:spPr>
        <p:txBody>
          <a:bodyPr>
            <a:normAutofit/>
          </a:bodyPr>
          <a:lstStyle/>
          <a:p>
            <a:r>
              <a:rPr lang="cs-CZ" b="1" dirty="0"/>
              <a:t>Oblasti podpory </a:t>
            </a:r>
          </a:p>
          <a:p>
            <a:pPr marL="0" indent="0">
              <a:buNone/>
            </a:pPr>
            <a:r>
              <a:rPr lang="cs-CZ" dirty="0"/>
              <a:t>Podpora zahrnuje výdaje, které souvisejí s </a:t>
            </a:r>
            <a:r>
              <a:rPr lang="cs-CZ" b="1" dirty="0"/>
              <a:t>rekonstrukcí a budováním cest či stezek</a:t>
            </a:r>
            <a:r>
              <a:rPr lang="cs-CZ" dirty="0"/>
              <a:t>. Kromě rekonstrukce a výstavby cest/stezek a jejich </a:t>
            </a:r>
            <a:r>
              <a:rPr lang="cs-CZ" b="1" dirty="0"/>
              <a:t>značení</a:t>
            </a:r>
            <a:r>
              <a:rPr lang="cs-CZ" dirty="0"/>
              <a:t> bude podporována i </a:t>
            </a:r>
            <a:r>
              <a:rPr lang="cs-CZ" b="1" dirty="0"/>
              <a:t>obnova či nová výstavba </a:t>
            </a:r>
            <a:r>
              <a:rPr lang="cs-CZ" dirty="0"/>
              <a:t>souvisejících </a:t>
            </a:r>
            <a:r>
              <a:rPr lang="cs-CZ" b="1" dirty="0"/>
              <a:t>objektů a technického vybavení</a:t>
            </a:r>
            <a:r>
              <a:rPr lang="cs-CZ" dirty="0"/>
              <a:t>, dále také aktivity zaměřené na posílení rekreační funkce jako </a:t>
            </a:r>
            <a:r>
              <a:rPr lang="cs-CZ" b="1" dirty="0"/>
              <a:t>odpočinková místa</a:t>
            </a:r>
            <a:r>
              <a:rPr lang="cs-CZ" dirty="0"/>
              <a:t>. Podpora může být poskytnuta i na související </a:t>
            </a:r>
            <a:r>
              <a:rPr lang="cs-CZ" b="1" dirty="0"/>
              <a:t>mobiliář</a:t>
            </a:r>
            <a:r>
              <a:rPr lang="cs-CZ" dirty="0"/>
              <a:t>. Cesty/stezky musí být realizovány </a:t>
            </a:r>
            <a:r>
              <a:rPr lang="cs-CZ" b="1" dirty="0"/>
              <a:t>mimo zastavěné území obce</a:t>
            </a:r>
            <a:r>
              <a:rPr lang="cs-CZ" dirty="0"/>
              <a:t>. V rámci této Fiche </a:t>
            </a:r>
            <a:r>
              <a:rPr lang="cs-CZ" b="1" dirty="0"/>
              <a:t>nelze podpořit cyklostezky</a:t>
            </a:r>
            <a:r>
              <a:rPr lang="cs-CZ" dirty="0"/>
              <a:t>. Podpora může zahrnout také opatření k ochraně a tvorbě životního prostředí a zvýšení ekologické stability území či protierozní opatření.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7A8DF4-DC91-DADF-D25C-CB30D3A1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44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4094A-30EC-32A4-6B22-97929CF39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28356-DD3F-AC4F-AC76-4AD5D60C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SPECIFICKÉ PODMÍNKY PRO FICHI 6 NEPRODUKTIVNÍ INFRASTRUKTURA V KRAJINĚ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648106-54B9-1CC1-8276-3ED660AF2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0467"/>
            <a:ext cx="10515600" cy="4136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Definice žadatele/příjemce dotace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Obce, svazky obcí, jejich příspěvkové organizace, nestátní neziskové organizace, zemědělský podnikatel a držitel lesa.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5C4A83-20BE-1940-8B82-041408BE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64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F3EE5-BA5A-F029-FEE4-3A0586A4B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268C0-2162-7C15-7884-C17A174B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SPECIFICKÉ PODMÍNKY PRO FICHI 6 NEPRODUKTIVNÍ INFRASTRUKTURA V KRAJINĚ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FDA9C8-B6A8-9785-2D83-DB246FAF2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Aktivity </a:t>
            </a:r>
          </a:p>
          <a:p>
            <a:pPr marL="0" indent="0">
              <a:buNone/>
            </a:pPr>
            <a:r>
              <a:rPr lang="cs-CZ" dirty="0"/>
              <a:t>Podpora v rámci této Fiche může zahrnovat následující aktivity: 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Neproduktivní infrastruktura v krajině; 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Lesní a polní cesty; 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Prvky územního systému ekologické stability a protierozní opatření; 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Stezky v lese i mimo les; 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Drobné památky v krajině.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886CF8-2362-E6B1-B91E-E8528A0A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988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0B38B-2919-EAD1-6E14-70A919310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0934C-C83A-010E-77B1-3FBABEEF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SPECIFICKÉ PODMÍNKY PRO FICHI 6 NEPRODUKTIVNÍ INFRASTRUKTURA V KRAJINĚ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8188A-6CDD-84F1-6DDA-B4C35084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Způsobilé výdaje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a) </a:t>
            </a:r>
            <a:r>
              <a:rPr lang="cs-CZ" b="1" dirty="0"/>
              <a:t>Neproduktivní infrastruktura v krajině </a:t>
            </a:r>
            <a:r>
              <a:rPr lang="cs-CZ" dirty="0"/>
              <a:t>– investice do opatření v krajině k posílení rekreační funkce, usměrňování návštěvnosti území či zajištění bezpečnosti návštěvníků. Jedná se např. o zřizování </a:t>
            </a:r>
            <a:r>
              <a:rPr lang="cs-CZ" b="1" dirty="0"/>
              <a:t>odpočinkových stanovišť, přístřešků, značení významných přírodních prvků, výstavba herních a naučných prvků, fitness prvků, zařízení k odkládání odpadků apod.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A1863C-A4D5-9486-DB16-89F3A3FD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53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29C5A-85CA-D958-9C86-509EC0FC5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7A39A-226D-5DF0-A18A-ABC4868E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SPECIFICKÉ PODMÍNKY PRO FICHI 6 NEPRODUKTIVNÍ INFRASTRUKTURA V KRAJINĚ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B1A04-8B49-B43A-A71B-C8C424AF0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Způsobilé výdaje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b) </a:t>
            </a:r>
            <a:r>
              <a:rPr lang="cs-CZ" b="1" dirty="0"/>
              <a:t>Lesní a polní cesty </a:t>
            </a:r>
          </a:p>
          <a:p>
            <a:pPr marL="0" indent="0">
              <a:buNone/>
            </a:pPr>
            <a:r>
              <a:rPr lang="cs-CZ" dirty="0"/>
              <a:t>– investice do </a:t>
            </a:r>
            <a:r>
              <a:rPr lang="cs-CZ" b="1" dirty="0"/>
              <a:t>výstavby i rekonstrukce lesních a polních cest </a:t>
            </a:r>
            <a:r>
              <a:rPr lang="cs-CZ" dirty="0"/>
              <a:t>a souvisejících </a:t>
            </a:r>
            <a:r>
              <a:rPr lang="cs-CZ" b="1" dirty="0"/>
              <a:t>objektů a technického vybavení. </a:t>
            </a:r>
            <a:r>
              <a:rPr lang="cs-CZ" dirty="0"/>
              <a:t>V rámci projektu lze vysadit i </a:t>
            </a:r>
            <a:r>
              <a:rPr lang="cs-CZ" b="1" dirty="0"/>
              <a:t>zeleň</a:t>
            </a:r>
            <a:r>
              <a:rPr lang="cs-CZ" dirty="0"/>
              <a:t>. Mezi související objekty a technické vybavení může patřit: </a:t>
            </a:r>
            <a:r>
              <a:rPr lang="cs-CZ" b="1" dirty="0"/>
              <a:t>mosty, propustky, brody, silniční příkopy </a:t>
            </a:r>
            <a:r>
              <a:rPr lang="cs-CZ" dirty="0"/>
              <a:t>a jejich zaústění do recipientů, </a:t>
            </a:r>
            <a:r>
              <a:rPr lang="cs-CZ" b="1" dirty="0"/>
              <a:t>svodnice, trativody, pramenné jímky, nájezdy, sjezdy ze silnice, výhybny, obratiště a veškeré bezpečnostní zařízení na polní cestě </a:t>
            </a:r>
            <a:r>
              <a:rPr lang="cs-CZ" dirty="0"/>
              <a:t>přiměřené kategorii cesty (svodidla, zábradlí, dopravní značky), </a:t>
            </a:r>
            <a:r>
              <a:rPr lang="cs-CZ" b="1" dirty="0"/>
              <a:t>lesní sklady</a:t>
            </a:r>
            <a:r>
              <a:rPr lang="cs-CZ" dirty="0"/>
              <a:t>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8B33FC-458A-87C5-5C30-562D5EF0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339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234C8-8BB9-C330-1125-A32FF2E44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F1EE2-EA6E-956D-6B75-59977F09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SPECIFICKÉ PODMÍNKY PRO FICHI 6 NEPRODUKTIVNÍ INFRASTRUKTURA V KRAJINĚ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0DCDA3-E2E1-529B-56AC-80BE7640D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Způsobilé výdaje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c) </a:t>
            </a:r>
            <a:r>
              <a:rPr lang="cs-CZ" b="1" dirty="0"/>
              <a:t>Prvky územního systému ekologické stability a protierozní opatření </a:t>
            </a:r>
          </a:p>
          <a:p>
            <a:pPr marL="0" indent="0">
              <a:buNone/>
            </a:pPr>
            <a:r>
              <a:rPr lang="cs-CZ" dirty="0"/>
              <a:t>– investice do výstavby i rekonstrukce prvků ÚSES a protierozních opatření Územní systém ekologické stability krajiny (ÚSES) je vzájemně propojený soubor přirozených i pozměněných, avšak přírodě blízkých ekosystémů, které udržují přírodní rovnováhu/stabilitu. Prvky ÚSES jsou </a:t>
            </a:r>
            <a:r>
              <a:rPr lang="cs-CZ" b="1" dirty="0"/>
              <a:t>biocentra, biokoridory a interakční prvky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2657AE-B82E-FCAE-AB67-F813380F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754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0CC35-35AB-D2DB-B11F-4CBB88F1D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C2284-0252-2B62-6969-94515BE8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SPECIFICKÉ PODMÍNKY PRO FICHI 6 NEPRODUKTIVNÍ INFRASTRUKTURA V KRAJINĚ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18968E-8796-7E49-7390-EB743BF1B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Způsobilé výdaje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d) </a:t>
            </a:r>
            <a:r>
              <a:rPr lang="cs-CZ" b="1" dirty="0"/>
              <a:t>Stezky v lese i mimo les </a:t>
            </a:r>
          </a:p>
          <a:p>
            <a:pPr marL="0" indent="0">
              <a:buNone/>
            </a:pPr>
            <a:r>
              <a:rPr lang="cs-CZ" dirty="0"/>
              <a:t>– </a:t>
            </a:r>
            <a:r>
              <a:rPr lang="cs-CZ" b="1" dirty="0"/>
              <a:t>značení, výstavba a rekonstrukce stezek pro turisty </a:t>
            </a:r>
            <a:r>
              <a:rPr lang="cs-CZ" dirty="0"/>
              <a:t>(do šíře 2 metrů) a souvisejících prvků. Jedná se např. o </a:t>
            </a:r>
            <a:r>
              <a:rPr lang="cs-CZ" b="1" dirty="0"/>
              <a:t>výstavbu/rekonstrukci a rozšíření pěších </a:t>
            </a:r>
            <a:r>
              <a:rPr lang="cs-CZ" dirty="0"/>
              <a:t>(včetně </a:t>
            </a:r>
            <a:r>
              <a:rPr lang="cs-CZ" dirty="0" err="1"/>
              <a:t>ferrat</a:t>
            </a:r>
            <a:r>
              <a:rPr lang="cs-CZ" dirty="0"/>
              <a:t>), </a:t>
            </a:r>
            <a:r>
              <a:rPr lang="cs-CZ" b="1" dirty="0"/>
              <a:t>lyžařských stezek</a:t>
            </a:r>
            <a:r>
              <a:rPr lang="cs-CZ" dirty="0"/>
              <a:t>, </a:t>
            </a:r>
            <a:r>
              <a:rPr lang="cs-CZ" b="1" dirty="0" err="1"/>
              <a:t>hippostezek</a:t>
            </a:r>
            <a:r>
              <a:rPr lang="cs-CZ" dirty="0"/>
              <a:t> i jiných tematických či naučných stezek, součástí jsou i </a:t>
            </a:r>
            <a:r>
              <a:rPr lang="cs-CZ" b="1" dirty="0"/>
              <a:t>směrové a informační tabule či interaktivní prvky</a:t>
            </a:r>
            <a:r>
              <a:rPr lang="cs-CZ" dirty="0"/>
              <a:t>. Dále lze zřizovat </a:t>
            </a:r>
            <a:r>
              <a:rPr lang="cs-CZ" b="1" dirty="0"/>
              <a:t>odpočinková stanoviště, přístřešky, úvaziště pro koně či herní a fitness prvky </a:t>
            </a:r>
            <a:r>
              <a:rPr lang="cs-CZ" dirty="0"/>
              <a:t>apod.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C6FFA7-0871-361C-FB0D-AB5FE596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36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AF7AA-F925-1AFF-5E0C-6B5E85604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321AC-0054-E324-A0A2-3BAA5F9C5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SPECIFICKÉ PODMÍNKY PRO FICHI 6 NEPRODUKTIVNÍ INFRASTRUKTURA V KRAJINĚ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B81D25-326D-1AA4-6A51-2D6488967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Způsobilé výdaje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e) Drobné památky v krajině </a:t>
            </a:r>
          </a:p>
          <a:p>
            <a:pPr marL="0" indent="0">
              <a:buNone/>
            </a:pPr>
            <a:r>
              <a:rPr lang="cs-CZ" dirty="0"/>
              <a:t>– rekonstrukce a opravy včetně restaurování </a:t>
            </a:r>
            <a:r>
              <a:rPr lang="cs-CZ" b="1" dirty="0"/>
              <a:t>drobných památek místního významu a kaplí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r>
              <a:rPr lang="cs-CZ" dirty="0"/>
              <a:t>Drobnými památkami místního významu jsou např. smírčí kříže, křížky, pomníky padlým, historické pamětní desky, význačné náhrobky či hrobky, morové sloupy, boží muka, milníky, výklenkové kaple, kapličky, zvoničky, kašny, sochy a sousoší, plastiky, popř. i skalní reliéfy či pamětní nápisy a jiné veřejné přístupné drobné památky. Kromě drobných památek lze akceptovat i kaple, kapličky, které jsou samostatně stojící v krajině. Kaple nesmí být kulturní památkou, resp. nejsou uvedené v Ústředním seznamu kulturních památek České republiky.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EBFCF9-88E3-39E9-9BEF-C0BDB97C7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81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35B7E-4438-489A-5163-8517942A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Kritéria přijatelnosti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3AE7E4-2528-A849-C3F6-D8F8EC04B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 lze realizovat pouze </a:t>
            </a:r>
            <a:r>
              <a:rPr lang="cs-CZ" b="1" dirty="0"/>
              <a:t>mimo zastavěné území obce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V případě volby </a:t>
            </a:r>
            <a:r>
              <a:rPr lang="cs-CZ" b="1" dirty="0"/>
              <a:t>režimu nezakládající veřejnou podporu</a:t>
            </a:r>
            <a:r>
              <a:rPr lang="cs-CZ" dirty="0"/>
              <a:t>, musí být předmět dotace budován ve veřejném zájmu, musí být přístupný veřejnosti k rekreačním účelům a v rámci lhůty vázanosti projektu na účel </a:t>
            </a:r>
            <a:r>
              <a:rPr lang="cs-CZ" b="1" dirty="0"/>
              <a:t>nesmí být </a:t>
            </a:r>
            <a:r>
              <a:rPr lang="cs-CZ" dirty="0"/>
              <a:t>jeho užívání </a:t>
            </a:r>
            <a:r>
              <a:rPr lang="cs-CZ" b="1" dirty="0"/>
              <a:t>zpoplatněno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Žadatelem v případě </a:t>
            </a:r>
            <a:r>
              <a:rPr lang="cs-CZ" b="1" dirty="0"/>
              <a:t>lesní cesty </a:t>
            </a:r>
            <a:r>
              <a:rPr lang="cs-CZ" dirty="0"/>
              <a:t>může být pouze </a:t>
            </a:r>
            <a:r>
              <a:rPr lang="cs-CZ" b="1" dirty="0"/>
              <a:t>obec</a:t>
            </a:r>
            <a:r>
              <a:rPr lang="cs-CZ" dirty="0"/>
              <a:t> nebo svazek obcí.</a:t>
            </a:r>
          </a:p>
          <a:p>
            <a:pPr algn="just"/>
            <a:r>
              <a:rPr lang="cs-CZ" b="1" dirty="0"/>
              <a:t>Lesní a polní cesty </a:t>
            </a:r>
            <a:r>
              <a:rPr lang="cs-CZ" dirty="0"/>
              <a:t>a prvky územního systému ekologické stability jsou v souladu s </a:t>
            </a:r>
            <a:r>
              <a:rPr lang="cs-CZ" b="1" dirty="0"/>
              <a:t>územně plánovací dokumentací</a:t>
            </a:r>
            <a:r>
              <a:rPr lang="cs-CZ" dirty="0"/>
              <a:t>, nebo rozhodnutím o pozemkových úpravách.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BA9A1D-1BF3-DCF0-AA4A-DCAF69D7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69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4A8D8-FB58-4764-BAC3-F03DF59B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466"/>
            <a:ext cx="10515600" cy="794977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ea typeface="Verdana" panose="020B0604030504040204" pitchFamily="34" charset="0"/>
                <a:cs typeface="Tahoma" panose="020B0604030504040204" pitchFamily="34" charset="0"/>
              </a:rPr>
              <a:t>Informace k výzvě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3F779-5822-4A7F-8EC5-F50630E2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cs typeface="Arial" panose="020B0604020202020204" pitchFamily="34" charset="0"/>
              </a:rPr>
              <a:t>Termín vyhlášení výzvy: 2.2.2026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>
              <a:cs typeface="Arial" panose="020B0604020202020204" pitchFamily="34" charset="0"/>
            </a:endParaRPr>
          </a:p>
          <a:p>
            <a:r>
              <a:rPr lang="cs-CZ" sz="2000" dirty="0">
                <a:cs typeface="Arial" panose="020B0604020202020204" pitchFamily="34" charset="0"/>
              </a:rPr>
              <a:t>Termín příjmu žádostí: od 2.2.2026 do 4.3.2026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cs typeface="Arial" panose="020B0604020202020204" pitchFamily="34" charset="0"/>
              </a:rPr>
              <a:t> </a:t>
            </a:r>
          </a:p>
          <a:p>
            <a:r>
              <a:rPr lang="cs-CZ" sz="2000" dirty="0">
                <a:cs typeface="Arial" panose="020B0604020202020204" pitchFamily="34" charset="0"/>
              </a:rPr>
              <a:t>Místo příjmu Žádostí o dotaci: Portál farmáře (</a:t>
            </a:r>
            <a:r>
              <a:rPr lang="cs-CZ" sz="2000" dirty="0">
                <a:cs typeface="Arial" panose="020B0604020202020204" pitchFamily="34" charset="0"/>
                <a:hlinkClick r:id="rId2"/>
              </a:rPr>
              <a:t>https://www.szif.cz/</a:t>
            </a:r>
            <a:r>
              <a:rPr lang="cs-CZ" sz="2000" dirty="0" err="1">
                <a:cs typeface="Arial" panose="020B0604020202020204" pitchFamily="34" charset="0"/>
                <a:hlinkClick r:id="rId2"/>
              </a:rPr>
              <a:t>irj</a:t>
            </a:r>
            <a:r>
              <a:rPr lang="cs-CZ" sz="2000" dirty="0">
                <a:cs typeface="Arial" panose="020B0604020202020204" pitchFamily="34" charset="0"/>
                <a:hlinkClick r:id="rId2"/>
              </a:rPr>
              <a:t>/</a:t>
            </a:r>
            <a:r>
              <a:rPr lang="cs-CZ" sz="2000" dirty="0" err="1">
                <a:cs typeface="Arial" panose="020B0604020202020204" pitchFamily="34" charset="0"/>
                <a:hlinkClick r:id="rId2"/>
              </a:rPr>
              <a:t>portal</a:t>
            </a:r>
            <a:r>
              <a:rPr lang="cs-CZ" sz="2000" dirty="0">
                <a:cs typeface="Arial" panose="020B0604020202020204" pitchFamily="34" charset="0"/>
                <a:hlinkClick r:id="rId2"/>
              </a:rPr>
              <a:t>/pf/pf-</a:t>
            </a:r>
            <a:r>
              <a:rPr lang="cs-CZ" sz="2000" dirty="0" err="1">
                <a:cs typeface="Arial" panose="020B0604020202020204" pitchFamily="34" charset="0"/>
                <a:hlinkClick r:id="rId2"/>
              </a:rPr>
              <a:t>uvod</a:t>
            </a:r>
            <a:r>
              <a:rPr lang="cs-CZ" sz="2000" dirty="0">
                <a:cs typeface="Arial" panose="020B0604020202020204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>
              <a:cs typeface="Arial" panose="020B0604020202020204" pitchFamily="34" charset="0"/>
            </a:endParaRPr>
          </a:p>
          <a:p>
            <a:r>
              <a:rPr lang="cs-CZ" sz="2000" dirty="0">
                <a:cs typeface="Arial" panose="020B0604020202020204" pitchFamily="34" charset="0"/>
              </a:rPr>
              <a:t>Veškeré informace k výzvě: </a:t>
            </a:r>
            <a:r>
              <a:rPr lang="cs-CZ" sz="2000" dirty="0">
                <a:cs typeface="Arial" panose="020B0604020202020204" pitchFamily="34" charset="0"/>
                <a:hlinkClick r:id="rId3"/>
              </a:rPr>
              <a:t>https://www.pohodavenkova.cz/21-27clld-prv-vyzvy/vyzva-c.-szp-3.html</a:t>
            </a:r>
            <a:endParaRPr lang="cs-CZ" sz="2000" dirty="0">
              <a:cs typeface="Arial" panose="020B0604020202020204" pitchFamily="34" charset="0"/>
            </a:endParaRPr>
          </a:p>
          <a:p>
            <a:r>
              <a:rPr lang="cs-CZ" sz="2000" dirty="0">
                <a:cs typeface="Arial" panose="020B0604020202020204" pitchFamily="34" charset="0"/>
              </a:rPr>
              <a:t>Podání Žádosti o dotaci na RO SZIF: do 30.6.2026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3D7964-8825-463E-8131-E6B024E3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1FA87C-B4F3-5A6D-85D4-BC53C16FA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850" y="5627255"/>
            <a:ext cx="1860300" cy="71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52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08225-32FD-DD23-D60D-CF837028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Kritéria přijatelnosti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20978-446C-6A36-2502-59A46A70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Žádost o dotaci obdrží v rámci preferenčních </a:t>
            </a:r>
            <a:r>
              <a:rPr lang="cs-CZ" b="1" dirty="0"/>
              <a:t>kritérií minimální počet bodů</a:t>
            </a:r>
            <a:r>
              <a:rPr lang="cs-CZ" dirty="0"/>
              <a:t> stanovený MAS pro příslušnou Fichi.</a:t>
            </a:r>
          </a:p>
          <a:p>
            <a:r>
              <a:rPr lang="cs-CZ" dirty="0"/>
              <a:t>Lhůta vázanosti projektu na účel trvá </a:t>
            </a:r>
            <a:r>
              <a:rPr lang="cs-CZ" b="1" dirty="0"/>
              <a:t>5 let </a:t>
            </a:r>
            <a:r>
              <a:rPr lang="cs-CZ" dirty="0"/>
              <a:t>od data převedení dotace (konečné platby) na účet příjemce dotace.</a:t>
            </a:r>
          </a:p>
          <a:p>
            <a:r>
              <a:rPr lang="cs-CZ" dirty="0"/>
              <a:t>Přípustné způsoby </a:t>
            </a:r>
            <a:r>
              <a:rPr lang="cs-CZ" b="1" dirty="0"/>
              <a:t>uspořádání právních vztahů k nemovitostem</a:t>
            </a:r>
            <a:r>
              <a:rPr lang="cs-CZ" dirty="0"/>
              <a:t>, na kterých jsou realizovány stavební výdaje, jsou: </a:t>
            </a:r>
          </a:p>
          <a:p>
            <a:pPr marL="0" indent="0">
              <a:buNone/>
            </a:pPr>
            <a:r>
              <a:rPr lang="cs-CZ" dirty="0"/>
              <a:t>-vlastnictví, spoluvlastnictví s min. 50 % podílem, věcné břemeno a právo stavby. V případě pozemku pod stavbou je přípustný také nájem. V případě zemědělského podnikaní lze akceptovat i nájem nebo pacht.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44E2D4-31C1-F007-D7BC-2DE74008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493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36F8A-2273-C7F4-CC21-3FC4ED82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Další podmínky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EF240-521C-12FD-BE99-AD4B12C8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212"/>
            <a:ext cx="10515600" cy="49346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Dotaci nelze poskytnout na výstavbu a rekonstrukci </a:t>
            </a:r>
            <a:r>
              <a:rPr lang="cs-CZ" b="1" dirty="0"/>
              <a:t>cyklostezky</a:t>
            </a:r>
            <a:r>
              <a:rPr lang="cs-CZ" dirty="0"/>
              <a:t> (lze povolit značení cyklotrasy/cyklostezky, případně přírodní jednosměrné trasy pro kola) a na </a:t>
            </a:r>
            <a:r>
              <a:rPr lang="cs-CZ" b="1" dirty="0"/>
              <a:t>kaple uvedené v Ústředním seznamu kulturních památek </a:t>
            </a:r>
            <a:r>
              <a:rPr lang="cs-CZ" dirty="0"/>
              <a:t>České republiky.</a:t>
            </a:r>
          </a:p>
          <a:p>
            <a:pPr algn="just"/>
            <a:r>
              <a:rPr lang="cs-CZ" dirty="0"/>
              <a:t>V případě realizace </a:t>
            </a:r>
            <a:r>
              <a:rPr lang="cs-CZ" b="1" dirty="0"/>
              <a:t>značení</a:t>
            </a:r>
            <a:r>
              <a:rPr lang="cs-CZ" dirty="0"/>
              <a:t> cest/stezek je nutné doložit alespoň </a:t>
            </a:r>
            <a:r>
              <a:rPr lang="cs-CZ" b="1" dirty="0"/>
              <a:t>souhlas vlastníků</a:t>
            </a:r>
            <a:r>
              <a:rPr lang="cs-CZ" dirty="0"/>
              <a:t> s realizací projektu.</a:t>
            </a:r>
          </a:p>
          <a:p>
            <a:pPr algn="just"/>
            <a:r>
              <a:rPr lang="cs-CZ" b="1" dirty="0"/>
              <a:t>Polní cesta</a:t>
            </a:r>
            <a:r>
              <a:rPr lang="cs-CZ" dirty="0"/>
              <a:t>, která je předmětem realizace projektu, </a:t>
            </a:r>
            <a:r>
              <a:rPr lang="cs-CZ" b="1" dirty="0"/>
              <a:t>splňuje parametry polní cesty dle ČSN 73 6109 Projektování polních cest</a:t>
            </a:r>
            <a:r>
              <a:rPr lang="cs-CZ" dirty="0"/>
              <a:t>. Tyto skutečnosti musí být zřejmé z předkládané projektové dokumentace vypracované autorizovanou osobou (dle zákona č. 360/1992 Sb., o výkonu povolání autorizovaných architektů a o výkonu povolání autorizovaných inženýrů a techniků činných ve výstavbě, ve znění pozdějších předpisů).</a:t>
            </a:r>
          </a:p>
          <a:p>
            <a:pPr algn="just"/>
            <a:r>
              <a:rPr lang="cs-CZ" dirty="0"/>
              <a:t>Projekty týkající se objektů, na které se vztahuje </a:t>
            </a:r>
            <a:r>
              <a:rPr lang="cs-CZ" b="1" dirty="0"/>
              <a:t>památková ochrana </a:t>
            </a:r>
            <a:r>
              <a:rPr lang="cs-CZ" dirty="0"/>
              <a:t>podle zákona č. 20/1987 Sb., o státní památkové péči, ve znění pozdějších předpisů, </a:t>
            </a:r>
            <a:r>
              <a:rPr lang="cs-CZ" b="1" dirty="0"/>
              <a:t>musí být v souladu se stanoviskem příslušného orgánu památkové péče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811F56-B768-CAA1-8064-4E5E14E2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757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903FB-347F-2766-17B2-F967918DF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DEB03-5208-FC79-D56D-E32B14B5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/>
              <a:t>Seznam předkládaných příloh</a:t>
            </a:r>
            <a:br>
              <a:rPr lang="cs-CZ" sz="3600" dirty="0"/>
            </a:br>
            <a:r>
              <a:rPr lang="cs-CZ" sz="3600" dirty="0"/>
              <a:t> </a:t>
            </a:r>
            <a:r>
              <a:rPr lang="cs-CZ" sz="3200" dirty="0"/>
              <a:t>Povinné přílohy předkládané nejpozději </a:t>
            </a:r>
            <a:r>
              <a:rPr lang="cs-CZ" sz="3200" b="1" dirty="0"/>
              <a:t>při podání Žádosti o dotaci na RO SZIF</a:t>
            </a:r>
            <a:endParaRPr lang="cs-CZ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ECF8D-3F27-48D5-CF27-FCB72830C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8049"/>
            <a:ext cx="10515600" cy="4374825"/>
          </a:xfrm>
        </p:spPr>
        <p:txBody>
          <a:bodyPr>
            <a:normAutofit/>
          </a:bodyPr>
          <a:lstStyle/>
          <a:p>
            <a:r>
              <a:rPr lang="cs-CZ" sz="2400" b="1" dirty="0"/>
              <a:t>Souhlasné stanovisko Ministerstva životního prostředí </a:t>
            </a:r>
            <a:r>
              <a:rPr lang="cs-CZ" sz="2400" dirty="0"/>
              <a:t>dle závazného vzoru (vydává regionální pracoviště Agentury ochrany přírody a krajiny České republiky nebo místně příslušná správa národního parku). </a:t>
            </a:r>
            <a:r>
              <a:rPr lang="cs-CZ" sz="2400" b="1" dirty="0"/>
              <a:t>Příloha bude požadována pouze v případě, kdy předmětem dotace bude výstavba/rekonstrukce </a:t>
            </a:r>
            <a:r>
              <a:rPr lang="cs-CZ" sz="2400" dirty="0"/>
              <a:t>oplocení pastevního areálu nebo chov vodní drůbeže, </a:t>
            </a:r>
            <a:r>
              <a:rPr lang="cs-CZ" sz="2400" b="1" dirty="0"/>
              <a:t>lesní a polní cesty, stezky, prvky územního systému ekologické stability, protierozní opatření a neproduktivní infrastruktura v krajině.</a:t>
            </a:r>
          </a:p>
          <a:p>
            <a:pPr marL="0" indent="0">
              <a:buNone/>
            </a:pPr>
            <a:r>
              <a:rPr lang="cs-CZ" sz="2400" dirty="0"/>
              <a:t>   Pravidla pro žadatele-Příloha č. 8 Stanovisko Ministerstva životního prostředí. </a:t>
            </a:r>
            <a:endParaRPr lang="cs-CZ" sz="24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AAC29A-25F0-A2E3-D984-F542ABA2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420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62C7441-54E6-D3BB-2268-FCFE496B2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5" y="1221450"/>
            <a:ext cx="3387085" cy="418338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E397EF-44A4-9AC6-D848-9875B76B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93E574-E78A-C8FA-4606-70E505CAF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39" y="373223"/>
            <a:ext cx="4287675" cy="587984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B63AF93-3291-DD68-8A57-35147ECBE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214" y="1769074"/>
            <a:ext cx="3928270" cy="331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67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4E354-B6E6-42FF-39FA-7F8EF8093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1EA9A-A18B-EAB4-FAE6-AA3F7B96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/>
              <a:t>Seznam předkládaných příloh</a:t>
            </a:r>
            <a:br>
              <a:rPr lang="cs-CZ" sz="3600" dirty="0"/>
            </a:br>
            <a:r>
              <a:rPr lang="cs-CZ" sz="3600" dirty="0"/>
              <a:t> </a:t>
            </a:r>
            <a:r>
              <a:rPr lang="cs-CZ" sz="3200" dirty="0"/>
              <a:t>Povinné přílohy předkládané nejpozději </a:t>
            </a:r>
            <a:r>
              <a:rPr lang="cs-CZ" sz="3200" b="1" dirty="0"/>
              <a:t>při podání Žádosti o dotaci na RO SZIF</a:t>
            </a:r>
            <a:endParaRPr lang="cs-CZ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F24481-68E4-C0A1-D184-5CF144F0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024"/>
            <a:ext cx="10515600" cy="4290850"/>
          </a:xfrm>
        </p:spPr>
        <p:txBody>
          <a:bodyPr>
            <a:normAutofit/>
          </a:bodyPr>
          <a:lstStyle/>
          <a:p>
            <a:r>
              <a:rPr lang="cs-CZ" sz="2400" b="1" dirty="0"/>
              <a:t>Identifikace příjemců dotací </a:t>
            </a:r>
            <a:r>
              <a:rPr lang="cs-CZ" sz="2400" dirty="0"/>
              <a:t>– elektronický PDF formulář je dokládán na SZIF prostřednictvím Portálu farmáře v sekci “Průřezové přílohy.</a:t>
            </a:r>
          </a:p>
          <a:p>
            <a:endParaRPr lang="cs-CZ" sz="2400" dirty="0"/>
          </a:p>
          <a:p>
            <a:r>
              <a:rPr lang="cs-CZ" sz="2400" dirty="0"/>
              <a:t>Pokud se jedná o žadatele, který musí pro splnění definice žadatele či režimu podpory spadat do MSP, nebo který nesmí být podnikem v obtížích, </a:t>
            </a:r>
            <a:r>
              <a:rPr lang="cs-CZ" sz="2400" b="1" dirty="0"/>
              <a:t>Prohlášení o zařazení do kategorie podniku </a:t>
            </a:r>
            <a:r>
              <a:rPr lang="cs-CZ" sz="2400" dirty="0"/>
              <a:t>dle vzoru v příloze č. 4 Pravidel pro konečné žadatele – elektronický PDF formulář je dokládán na SZIF prostřednictvím Portálu farmáře v sekci “Průřezové přílohy”.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CD2AAD-A3D5-0E8E-6672-81121ADD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710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B3D87-5104-D88F-3563-733E1DAE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/>
              <a:t>Seznam předkládaných příloh</a:t>
            </a:r>
            <a:br>
              <a:rPr lang="cs-CZ" sz="3600" dirty="0"/>
            </a:br>
            <a:r>
              <a:rPr lang="cs-CZ" sz="3600" dirty="0"/>
              <a:t> </a:t>
            </a:r>
            <a:r>
              <a:rPr lang="cs-CZ" sz="3200" dirty="0"/>
              <a:t>Povinné přílohy předkládané nejpozději </a:t>
            </a:r>
            <a:r>
              <a:rPr lang="cs-CZ" sz="3200" b="1" dirty="0"/>
              <a:t>při podání Žádosti o dotaci na RO SZIF</a:t>
            </a:r>
            <a:endParaRPr lang="cs-CZ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04E039-D55D-E96C-506D-07CD0EA6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057"/>
            <a:ext cx="10515600" cy="408690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V případě, že součástí projektu jsou stavební výdaje, </a:t>
            </a:r>
            <a:r>
              <a:rPr lang="cs-CZ" b="1" dirty="0"/>
              <a:t>fotodokumentace</a:t>
            </a:r>
            <a:r>
              <a:rPr lang="cs-CZ" dirty="0"/>
              <a:t> výchozího stavu před realizací projektu.</a:t>
            </a:r>
          </a:p>
          <a:p>
            <a:pPr algn="just"/>
            <a:r>
              <a:rPr lang="cs-CZ" dirty="0"/>
              <a:t>V případě, že projekt/část projektu podléhá řízení stavebního úřadu, pak ke dni podání na RO SZIF </a:t>
            </a:r>
            <a:r>
              <a:rPr lang="cs-CZ" b="1" dirty="0"/>
              <a:t>platné a pravomocné </a:t>
            </a:r>
            <a:r>
              <a:rPr lang="cs-CZ" dirty="0"/>
              <a:t>(v případě veřejnoprávní smlouvy platné a účinné) odpovídající </a:t>
            </a:r>
            <a:r>
              <a:rPr lang="cs-CZ" b="1" dirty="0"/>
              <a:t>povolení stavebního úřadu</a:t>
            </a:r>
            <a:r>
              <a:rPr lang="cs-CZ" dirty="0"/>
              <a:t>, na jehož základě lze projekt realizovat.</a:t>
            </a:r>
          </a:p>
          <a:p>
            <a:pPr algn="just"/>
            <a:r>
              <a:rPr lang="cs-CZ" dirty="0"/>
              <a:t>V případě, že projekt/část projektu podléhá řízení stavebního úřadu, pak stavebním úřadem ověřená </a:t>
            </a:r>
            <a:r>
              <a:rPr lang="cs-CZ" b="1" dirty="0"/>
              <a:t>projektová dokumentace </a:t>
            </a:r>
            <a:r>
              <a:rPr lang="cs-CZ" dirty="0"/>
              <a:t>předkládaná k řízení stavebního úřadu v souladu se stavebním zákonem a příslušnými prováděcími předpisy.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665068-2E62-39B4-36F0-765CA3EC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381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3A349-E7DB-CA09-1974-91C47EA1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Seznam předkládaných příloh pro Fichi 6 Neproduktivní infrastruktura v krajině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95495F-D2CF-0B4C-47A5-20FFB196E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Povinné přílohy předkládané při podání Žádosti o dotaci na RO SZIF</a:t>
            </a:r>
          </a:p>
          <a:p>
            <a:pPr algn="just"/>
            <a:r>
              <a:rPr lang="cs-CZ" dirty="0"/>
              <a:t>V případě, že </a:t>
            </a:r>
            <a:r>
              <a:rPr lang="cs-CZ" b="1" dirty="0"/>
              <a:t>není</a:t>
            </a:r>
            <a:r>
              <a:rPr lang="cs-CZ" dirty="0"/>
              <a:t> předkládaná stavebním úřadem ověřená projektová dokumentace předkládaná k řízení stavebního úřadu v souladu se stavebním zákonem, </a:t>
            </a:r>
            <a:r>
              <a:rPr lang="cs-CZ" b="1" dirty="0"/>
              <a:t>projektová dokumentace vypracovaná autorizovanou osobou v souladu s příslušnými prováděcími předpisy, ze které je zřejmé splnění parametrů polní cesty dle ČSN</a:t>
            </a:r>
          </a:p>
          <a:p>
            <a:pPr algn="just"/>
            <a:r>
              <a:rPr lang="cs-CZ" dirty="0"/>
              <a:t>V případě budování prvků ÚSES – souhlasné stanovisko orgánu ochrany přírody s realizací projektu.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5BF749-B4E9-4A28-FC93-88CA6A1C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091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E889B-737A-AA3D-A691-5759CFBDC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08673-2797-1ABB-6CFD-CE108D89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cs typeface="Arial" panose="020B0604020202020204" pitchFamily="34" charset="0"/>
              </a:rPr>
              <a:t>Seznam předkládaných příloh pro </a:t>
            </a:r>
            <a:r>
              <a:rPr lang="cs-CZ" sz="4000" dirty="0"/>
              <a:t>Fichi 6 Neproduktivní infrastruktura v krajině</a:t>
            </a:r>
            <a:endParaRPr lang="cs-CZ" sz="4000" dirty="0"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514769-C49E-C1C4-2892-D0740DF30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>
                <a:cs typeface="Times New Roman" panose="02020603050405020304" pitchFamily="18" charset="0"/>
              </a:rPr>
              <a:t>Povinné přílohy předkládané při podání Žádosti o dotaci na RO SZIF</a:t>
            </a:r>
          </a:p>
          <a:p>
            <a:pPr algn="just"/>
            <a:r>
              <a:rPr lang="cs-CZ" sz="2400" dirty="0">
                <a:cs typeface="Times New Roman" panose="02020603050405020304" pitchFamily="18" charset="0"/>
              </a:rPr>
              <a:t>V případě realizace projektu na území </a:t>
            </a:r>
            <a:r>
              <a:rPr lang="cs-CZ" sz="2400" b="1" dirty="0">
                <a:cs typeface="Times New Roman" panose="02020603050405020304" pitchFamily="18" charset="0"/>
              </a:rPr>
              <a:t>ZCHÚ nebo v lokalitě soustavy Natura 2000 vyjádření příslušného orgánu ochrany přírody, </a:t>
            </a:r>
            <a:r>
              <a:rPr lang="cs-CZ" sz="2400" dirty="0">
                <a:cs typeface="Times New Roman" panose="02020603050405020304" pitchFamily="18" charset="0"/>
              </a:rPr>
              <a:t>že projekt není v rozporu s plánem/zásadami péče, souhrnem doporučeného opatření a plněním cílů ochrany k zachování předmětu ochrany.</a:t>
            </a:r>
          </a:p>
          <a:p>
            <a:pPr algn="just"/>
            <a:r>
              <a:rPr lang="cs-CZ" sz="2400" dirty="0">
                <a:cs typeface="Times New Roman" panose="02020603050405020304" pitchFamily="18" charset="0"/>
              </a:rPr>
              <a:t>V případě </a:t>
            </a:r>
            <a:r>
              <a:rPr lang="cs-CZ" sz="2400" b="1" dirty="0">
                <a:cs typeface="Times New Roman" panose="02020603050405020304" pitchFamily="18" charset="0"/>
              </a:rPr>
              <a:t>budování </a:t>
            </a:r>
            <a:r>
              <a:rPr lang="cs-CZ" sz="2400" dirty="0">
                <a:cs typeface="Times New Roman" panose="02020603050405020304" pitchFamily="18" charset="0"/>
              </a:rPr>
              <a:t>lesních a polních cest a prvků ÚSES souhlasné </a:t>
            </a:r>
            <a:r>
              <a:rPr lang="cs-CZ" sz="2400" b="1" dirty="0">
                <a:cs typeface="Times New Roman" panose="02020603050405020304" pitchFamily="18" charset="0"/>
              </a:rPr>
              <a:t>stanovisko příslušného pozemkového úřadu s realizací projektu v případech, kdy je v katastru nemovitostí zapsána poznámka o zahájení pozemkových úprav v daném katastrálním území</a:t>
            </a:r>
            <a:r>
              <a:rPr lang="cs-CZ" sz="2400" dirty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2400" b="1" dirty="0">
                <a:cs typeface="Times New Roman" panose="02020603050405020304" pitchFamily="18" charset="0"/>
              </a:rPr>
              <a:t>Souhlasné závazné stanovisko příslušného orgánu památkové péče </a:t>
            </a:r>
            <a:r>
              <a:rPr lang="cs-CZ" sz="2400" dirty="0">
                <a:cs typeface="Times New Roman" panose="02020603050405020304" pitchFamily="18" charset="0"/>
              </a:rPr>
              <a:t>podle § 14 zákona č. 20/1987 Sb., o státní památkové péči, ve znění pozdějších předpisů, </a:t>
            </a:r>
            <a:r>
              <a:rPr lang="cs-CZ" sz="2400" b="1" dirty="0">
                <a:cs typeface="Times New Roman" panose="02020603050405020304" pitchFamily="18" charset="0"/>
              </a:rPr>
              <a:t>v případě, že není vyžadováno stavební řízení a jedná se o objekt, na který se vztahuje památková ochrana.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48A738-2FEC-C727-26BA-6F0D77C1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925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AD103-5402-2BBE-E344-FA4F40724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07CBE-87FA-602D-278B-34ED3996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cs typeface="Arial" panose="020B0604020202020204" pitchFamily="34" charset="0"/>
              </a:rPr>
              <a:t>Seznam nepovinných příloh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E3724A-5409-0E89-86CA-B3A85617F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cs typeface="Times New Roman" panose="02020603050405020304" pitchFamily="18" charset="0"/>
              </a:rPr>
              <a:t>Nepovinné přílohy stanovené MAS:</a:t>
            </a:r>
          </a:p>
          <a:p>
            <a:pPr marL="0" indent="0">
              <a:buNone/>
            </a:pPr>
            <a:endParaRPr lang="cs-CZ" sz="2400" dirty="0"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cs typeface="Times New Roman" panose="02020603050405020304" pitchFamily="18" charset="0"/>
              </a:rPr>
              <a:t>Hlavní rizika</a:t>
            </a:r>
            <a:r>
              <a:rPr lang="cs-CZ" sz="2400" dirty="0">
                <a:cs typeface="Times New Roman" panose="02020603050405020304" pitchFamily="18" charset="0"/>
              </a:rPr>
              <a:t> - nepovinná příloha (vzor ke stažení na webu MAS)</a:t>
            </a:r>
            <a:endParaRPr lang="cs-CZ" sz="2400" b="1" dirty="0"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cs typeface="Times New Roman" panose="02020603050405020304" pitchFamily="18" charset="0"/>
              </a:rPr>
              <a:t>Čestné prohlášení žadatele </a:t>
            </a:r>
            <a:r>
              <a:rPr lang="cs-CZ" sz="2400" dirty="0">
                <a:cs typeface="Times New Roman" panose="02020603050405020304" pitchFamily="18" charset="0"/>
              </a:rPr>
              <a:t>Databáze projektů MAS - nepovinná příloha (vzor ke stažení na webu MAS)</a:t>
            </a:r>
            <a:endParaRPr lang="cs-CZ" sz="2400" b="1" dirty="0"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1B7DF2-3608-F8B1-6597-7589D70E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661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7AAA855-C59C-CD9F-A8EF-A6CB7D446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1325" y="1611012"/>
            <a:ext cx="6809349" cy="486274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31F9A2-B8F8-AEA8-8399-C57EAA54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29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598D47-6F71-B5E7-5027-4AABB160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Formulář žádosti o dotaci</a:t>
            </a:r>
          </a:p>
        </p:txBody>
      </p:sp>
    </p:spTree>
    <p:extLst>
      <p:ext uri="{BB962C8B-B14F-4D97-AF65-F5344CB8AC3E}">
        <p14:creationId xmlns:p14="http://schemas.microsoft.com/office/powerpoint/2010/main" val="268372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ECCA301-BF94-D564-19CA-4D948A54A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9" b="12988"/>
          <a:stretch>
            <a:fillRect/>
          </a:stretch>
        </p:blipFill>
        <p:spPr>
          <a:xfrm>
            <a:off x="3038992" y="160866"/>
            <a:ext cx="5849528" cy="669713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7D156-ACDD-BE2F-B505-FD13D4F6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077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B6195-4731-B5E3-6BE7-C3427161B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E56D7E-D95F-4AB2-C19D-49375269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30</a:t>
            </a:fld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56C25A9-D218-9A2F-8CA2-64AF8B519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27" y="1104621"/>
            <a:ext cx="9358745" cy="49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04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0270E-2319-4A13-4971-F643C6F6A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7D1D76-1780-640D-51E6-BB38BC14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31</a:t>
            </a:fld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68AD67A-3A24-D353-9543-701CAEBC5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919" y="515899"/>
            <a:ext cx="7094161" cy="58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62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16D9A-65DA-54CD-BFD5-31B861E88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D52186-8DFD-B481-6ECA-8AB78514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32</a:t>
            </a:fld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C8C876F-879A-1B16-445B-2220613F4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4784" y="0"/>
            <a:ext cx="8306959" cy="351521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23A0C03-7C77-3F17-FDF4-CB958E410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257" y="3515216"/>
            <a:ext cx="8056610" cy="326724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4E85BC7-D899-6AAF-3B62-76651EFDD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257" y="-688153"/>
            <a:ext cx="8859486" cy="3391373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57724F49-5CFA-9244-9B16-9C7F5F21AC86}"/>
              </a:ext>
            </a:extLst>
          </p:cNvPr>
          <p:cNvSpPr/>
          <p:nvPr/>
        </p:nvSpPr>
        <p:spPr>
          <a:xfrm>
            <a:off x="5617029" y="2967135"/>
            <a:ext cx="3676261" cy="548081"/>
          </a:xfrm>
          <a:prstGeom prst="rect">
            <a:avLst/>
          </a:prstGeom>
          <a:solidFill>
            <a:srgbClr val="E3F1DB"/>
          </a:solidFill>
          <a:ln>
            <a:solidFill>
              <a:srgbClr val="E3F1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775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CC860-FEF9-5797-DF24-5407A129D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2923C2-43E9-795C-2795-B5992DF6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33</a:t>
            </a:fld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1BD35D-7DCD-B5FC-97AD-888CF6DF9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63207"/>
            <a:ext cx="10515600" cy="38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45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58BBD-9FF4-749E-99CF-372A64CED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E21D17-56DE-356D-7ABD-CE55F674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34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BCBC64-3F34-6B4E-EFAD-4FC5E4051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26" y="634481"/>
            <a:ext cx="9988440" cy="55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82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7E798-3F91-A07F-4E4E-A6A742C0E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296CC2-90B3-7148-FD10-E0B81C99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35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889D06-823D-17BC-D86A-026F1512C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020" y="0"/>
            <a:ext cx="5181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82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AB05E-FCFB-DF69-7177-BC6F6DAD2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76158E-7678-1954-CF9E-86C04FD8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36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C8862E5-F40E-8665-B9EB-DC7D1E5EC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087" y="0"/>
            <a:ext cx="5193826" cy="665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50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DA0D9-9088-C4F4-3257-00ACDC50B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81BEA0-6797-4D07-2C77-C69CC685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37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604A96-F64B-5E2B-D117-5541055F6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785443"/>
            <a:ext cx="6973273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63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D801F-E04F-607B-BCB5-D681485FA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CFAA63-2FE7-AD04-F3BF-4B2DB69E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38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CD9058-22C2-9118-0DEF-26CD6C5ED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0"/>
            <a:ext cx="485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16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738" y="136525"/>
            <a:ext cx="8254524" cy="847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/>
              <a:t>Administrativní kontrola a kontrola přijatelnosti na 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3" y="923027"/>
            <a:ext cx="11347243" cy="5702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 b="0" i="0" strike="noStrike" baseline="0" dirty="0">
              <a:solidFill>
                <a:srgbClr val="000000"/>
              </a:solidFill>
            </a:endParaRP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V případě, že po těchto kontrolách MAS zjistí, že je nutné opravit nedostatky,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vyzve žadatele 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s pevně daným termínem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k doplnění 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Žádosti o dotaci (minimálně 5 pracovních dní), přičemž žadatel může opravu provést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maximálně dvakrát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. 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V případě, že žadatel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nedoplní v termínu stanoveném MAS 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požadované informace/podklady nebo žádost nesplňuje podmínky pro poskytnutí podpory,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MAS ukončí administraci žádosti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.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MAS nechá žadatele doplnit chybějící údaje do staženého formuláře Žádosti, případně nechá doplnit/opravit požadované přílohy. 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Žadatel je k doplnění chybějících podkladů či informací vyzván MAS písemnou formou. 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Administrativní kontrola a komunikace se žadatelem bude probíhat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mimo Portál farmáře prostřednictvím kontaktního e-mailu uvedeného ve formuláři Žádosti o dotaci 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či osobně v kanceláři MAS, ale je třeba mít písemné záznamy o prováděných změnách ze strany žadatele (e-mail, zápis z osobního jednání apod.). 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Tyto záznamy si uchová MAS pro případ kontroly. 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Žádost o dotaci může být na základě písemných podkladů dodaných žadatelem upravována/doplňována i MAS.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Příslušná MAS posoudí Žádost o dotaci z hlediska přidané hodnoty projektu pro území MAS, kterou popíše v Žádosti o dotaci. Pokud MAS vyhodnotí, že Žádost o dotaci, kterou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by bylo možné financovat z jiné intervence SP SZP, nemá přidanou hodnotu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, MAS ukončí její administraci (MAS předá na SZIF jako nevybranou žádost).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61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71FDED9-F379-4BFD-8B16-4CE3068F7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20"/>
          <a:stretch>
            <a:fillRect/>
          </a:stretch>
        </p:blipFill>
        <p:spPr>
          <a:xfrm>
            <a:off x="2086495" y="-34352"/>
            <a:ext cx="7944247" cy="639070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0EC756-D5C8-17DD-6641-08C21E67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203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738" y="136525"/>
            <a:ext cx="8254524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Věcné hodnocení a Výběr projektů na 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3" y="923027"/>
            <a:ext cx="11347243" cy="57020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00" b="0" i="0" strike="noStrike" baseline="0" dirty="0">
              <a:solidFill>
                <a:srgbClr val="000000"/>
              </a:solidFill>
            </a:endParaRP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Každá žádost o dotaci bude hodnocena Hodnotící komisí (minimálně tříčlenná, složená z členů Výběrové komise).</a:t>
            </a:r>
          </a:p>
          <a:p>
            <a:r>
              <a:rPr lang="cs-CZ" sz="1900" dirty="0">
                <a:solidFill>
                  <a:srgbClr val="000000"/>
                </a:solidFill>
              </a:rPr>
              <a:t>Výběrová komise následně realizuje předvýběr projektů.</a:t>
            </a:r>
          </a:p>
          <a:p>
            <a:r>
              <a:rPr lang="cs-CZ" sz="1900" b="0" i="0" strike="noStrike" baseline="0" dirty="0">
                <a:solidFill>
                  <a:srgbClr val="000000"/>
                </a:solidFill>
              </a:rPr>
              <a:t>Výsledný počet bodů u jednotlivých projektů musí </a:t>
            </a:r>
            <a:r>
              <a:rPr lang="cs-CZ" sz="1900" b="1" i="0" strike="noStrike" baseline="0" dirty="0">
                <a:solidFill>
                  <a:srgbClr val="000000"/>
                </a:solidFill>
              </a:rPr>
              <a:t>dosáhnout minimální bodové hranice </a:t>
            </a:r>
            <a:r>
              <a:rPr lang="cs-CZ" sz="1900" b="0" i="0" strike="noStrike" baseline="0" dirty="0">
                <a:solidFill>
                  <a:srgbClr val="000000"/>
                </a:solidFill>
              </a:rPr>
              <a:t>stanovené místní akční skupinou v každé výzvě MAS. V případě nedosažení této hranice musí být žádost o podporu vyloučena z dalšího procesu hodnocení. </a:t>
            </a:r>
          </a:p>
          <a:p>
            <a:pPr marL="0" indent="0">
              <a:buNone/>
            </a:pPr>
            <a:endParaRPr lang="cs-CZ" sz="5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900" b="0" i="1" u="sng" strike="noStrike" baseline="0" dirty="0">
                <a:solidFill>
                  <a:srgbClr val="000000"/>
                </a:solidFill>
              </a:rPr>
              <a:t>Postup při shodném počtu bodů:</a:t>
            </a:r>
          </a:p>
          <a:p>
            <a:pPr marL="0" indent="0">
              <a:buNone/>
            </a:pPr>
            <a:r>
              <a:rPr lang="cs-CZ" sz="1900" b="1" i="0" strike="noStrike" baseline="0" dirty="0">
                <a:solidFill>
                  <a:srgbClr val="000000"/>
                </a:solidFill>
              </a:rPr>
              <a:t>1. Nižší dotace</a:t>
            </a:r>
          </a:p>
          <a:p>
            <a:pPr marL="0" indent="0">
              <a:buNone/>
            </a:pPr>
            <a:r>
              <a:rPr lang="cs-CZ" sz="1900" b="0" i="0" strike="noStrike" baseline="0" dirty="0">
                <a:solidFill>
                  <a:srgbClr val="000000"/>
                </a:solidFill>
              </a:rPr>
              <a:t>Preferován bude projekt s nižší požadovanou dotací</a:t>
            </a:r>
            <a:endParaRPr lang="cs-CZ" sz="1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900" b="1" i="0" strike="noStrike" baseline="0" dirty="0">
                <a:solidFill>
                  <a:srgbClr val="000000"/>
                </a:solidFill>
              </a:rPr>
              <a:t>2. Místo realizace v obci s nižším počtem obyvatel</a:t>
            </a:r>
          </a:p>
          <a:p>
            <a:pPr marL="0" indent="0">
              <a:buNone/>
            </a:pPr>
            <a:r>
              <a:rPr lang="cs-CZ" sz="1900" b="0" i="0" strike="noStrike" baseline="0" dirty="0">
                <a:solidFill>
                  <a:srgbClr val="000000"/>
                </a:solidFill>
              </a:rPr>
              <a:t>Pro určení velikosti obce je považován za závazný dokument ČSÚ: Počet obyvatel v obcích České republiky k 1.1. roku předložení Žádosti o dotaci na MAS. V případě, že projekt bude realizován ve více obcích, vypočítá se počet obyvatel dle aritmetického průměru počtu obyvatel v jednotlivých obcích, ve kterých je projekt realizován.</a:t>
            </a:r>
          </a:p>
          <a:p>
            <a:pPr marL="0" indent="0">
              <a:buNone/>
            </a:pPr>
            <a:r>
              <a:rPr lang="cs-CZ" sz="1900" b="1" i="0" strike="noStrike" baseline="0" dirty="0">
                <a:solidFill>
                  <a:srgbClr val="000000"/>
                </a:solidFill>
              </a:rPr>
              <a:t>3. Dosud nepodpořený žadatel v rámci SCLLD 2021+</a:t>
            </a:r>
          </a:p>
          <a:p>
            <a:pPr marL="0" indent="0">
              <a:buNone/>
            </a:pPr>
            <a:r>
              <a:rPr lang="cs-CZ" sz="1900" b="0" i="0" strike="noStrike" baseline="0" dirty="0">
                <a:solidFill>
                  <a:srgbClr val="000000"/>
                </a:solidFill>
              </a:rPr>
              <a:t>Preferován bude žadatel, který k datu zasedání výběrového orgánu nebyl podpořen v rámci SCLLD 2021+. Jedná se o takového žadatele, kterému k datu zasedání výběrového orgánu nebyl vydán právní akt v rámci realizace SCLLD 2021+.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51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45" y="136525"/>
            <a:ext cx="984273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Vrácení žádosti o dotaci zpět žadateli přes Portál farmáře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3" y="923027"/>
            <a:ext cx="11347243" cy="57020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Po ukončení veškerých administrativních procesů mezi žadatelem a MAS a po následném procesu výběru projektů na MAS, kdy do žádosti o dotaci doplní MAS i výsledky bodového hodnocení na stranu E2 a posouzení žádosti ze strany MAS na stranu E3, opatří pracovník MAS formulář Žádosti o dotaci platným elektronickým podpisem a formulář Žádosti o dotaci nahraje zpět do Portálu farmáře.</a:t>
            </a: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Vráceny budou </a:t>
            </a:r>
            <a:r>
              <a:rPr lang="cs-CZ" sz="1900" dirty="0">
                <a:solidFill>
                  <a:srgbClr val="000000"/>
                </a:solidFill>
              </a:rPr>
              <a:t>žadatelům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vybrané i nevybrané žádosti o dotaci.</a:t>
            </a:r>
          </a:p>
          <a:p>
            <a:r>
              <a:rPr lang="cs-CZ" sz="1900" dirty="0">
                <a:solidFill>
                  <a:srgbClr val="000000"/>
                </a:solidFill>
              </a:rPr>
              <a:t>MAS si od žadatele vyžádá zaslání povinných příloh.</a:t>
            </a:r>
            <a:endParaRPr lang="cs-CZ" sz="19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MAS takto odešle Žádost o dotaci a přílohy žadateli zamčené proti provádění změny. Neposílá tedy žadateli přes Portál farmáře žádost a nebo přílohy k opravě, ale posílá žadateli poslední verifikovanou verzi k podání na SZIF k „termínu finálního podání na RO SZIF“ stanoveném ve Výzvě MAS. </a:t>
            </a: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</a:rPr>
              <a:t>Následně MAS informuje vybrané žadatele o předání Žádosti o dotaci přes Portál farmáře a nutnosti podat Žádost přes Portál na SZIF.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958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AF7C5-0722-49F1-AFCB-DC816DF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737" y="136525"/>
            <a:ext cx="8529609" cy="847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KONZULTACE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F7B5F5-5DD5-452B-935C-4A90988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33" y="891025"/>
            <a:ext cx="11209221" cy="575131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900" dirty="0">
                <a:solidFill>
                  <a:srgbClr val="000000"/>
                </a:solidFill>
              </a:rPr>
              <a:t>Potřebné podklady k výzvě zveřejněny na webu MAS:</a:t>
            </a:r>
          </a:p>
          <a:p>
            <a:pPr marL="0" indent="0">
              <a:buNone/>
            </a:pPr>
            <a:r>
              <a:rPr lang="cs-CZ" sz="1900" dirty="0">
                <a:solidFill>
                  <a:srgbClr val="000000"/>
                </a:solidFill>
                <a:hlinkClick r:id="rId2"/>
              </a:rPr>
              <a:t>https://www.pohodavenkova.cz/21-27clld-prv-vyzvy/vyzva-c.-szp-3.html</a:t>
            </a:r>
            <a:endParaRPr lang="cs-CZ" sz="19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900" dirty="0">
              <a:solidFill>
                <a:srgbClr val="000000"/>
              </a:solidFill>
            </a:endParaRPr>
          </a:p>
          <a:p>
            <a:r>
              <a:rPr lang="cs-CZ" sz="1900" dirty="0">
                <a:solidFill>
                  <a:srgbClr val="000000"/>
                </a:solidFill>
              </a:rPr>
              <a:t>Rozpracované žádosti o dotace je možné zasílat na emailovou adresu:</a:t>
            </a:r>
          </a:p>
          <a:p>
            <a:pPr marL="0" indent="0">
              <a:buNone/>
            </a:pPr>
            <a:r>
              <a:rPr lang="cs-CZ" sz="1900" dirty="0">
                <a:solidFill>
                  <a:srgbClr val="000000"/>
                </a:solidFill>
                <a:hlinkClick r:id="rId3"/>
              </a:rPr>
              <a:t>Dita.mackova@pohodavenkova.cz</a:t>
            </a:r>
            <a:r>
              <a:rPr lang="cs-CZ" sz="19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cs-CZ" sz="19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900" u="sng" dirty="0">
                <a:solidFill>
                  <a:srgbClr val="000000"/>
                </a:solidFill>
              </a:rPr>
              <a:t>Případné telefonické konzultace na následujícím telefonním čísle:</a:t>
            </a:r>
          </a:p>
          <a:p>
            <a:pPr marL="0" indent="0">
              <a:buNone/>
            </a:pPr>
            <a:r>
              <a:rPr lang="cs-CZ" sz="1900" dirty="0">
                <a:solidFill>
                  <a:srgbClr val="000000"/>
                </a:solidFill>
              </a:rPr>
              <a:t>	+420 731 522 717 			Ing. Dita Macková</a:t>
            </a:r>
            <a:endParaRPr lang="cs-CZ" sz="19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BDCDFB-D914-42B7-8111-3A74C06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110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EAB0FC3-9C2A-4462-96C8-2F152BBF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778"/>
          </a:xfrm>
        </p:spPr>
        <p:txBody>
          <a:bodyPr/>
          <a:lstStyle/>
          <a:p>
            <a:pPr algn="ctr"/>
            <a:r>
              <a:rPr lang="cs-CZ" b="1" dirty="0"/>
              <a:t>Děkujeme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2D1682-0745-4C08-9ABA-96FB39C5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43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A39E680-734B-6BE1-C3C6-AFB1369A0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75" y="3196728"/>
            <a:ext cx="3546449" cy="165207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23EA3AD-A3F0-BA58-598F-5BF41EE44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7688" cy="11156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229C9D6-A49B-8748-B2AD-DB517EF64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8229"/>
            <a:ext cx="3478378" cy="7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B109180-772C-9264-4038-F3129FF66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5"/>
          <a:stretch>
            <a:fillRect/>
          </a:stretch>
        </p:blipFill>
        <p:spPr>
          <a:xfrm>
            <a:off x="2082635" y="878246"/>
            <a:ext cx="8026729" cy="491606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8F9E0E-2379-5785-C92A-3237F405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8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2858F6A-D0C5-0140-A590-A0F86C5DF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3"/>
          <a:stretch>
            <a:fillRect/>
          </a:stretch>
        </p:blipFill>
        <p:spPr>
          <a:xfrm>
            <a:off x="1532912" y="447869"/>
            <a:ext cx="9126175" cy="570190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E1BD4A-E260-8CF7-D8AD-49BF103B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70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32E40-D0ED-CD4F-26E6-3E5708979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78C3F-F81B-1F92-678A-65E86146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/>
              <a:t>PK </a:t>
            </a:r>
            <a:r>
              <a:rPr lang="pl-PL" sz="2800" dirty="0"/>
              <a:t>Délka realizace projektu do max. 6 měsíců od data podpisu Dohody 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37FCF0-8959-341A-ABC8-114EC38A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Realizace projektu (od data podpisu Dohody po podání Žádosti o platbu) bude do max. 6 měsíců od data podpisu Dohody. Kontrola probíhá dle data podpisu Dohody a dle data podání Žádosti o platbu na SZIF.</a:t>
            </a:r>
          </a:p>
          <a:p>
            <a:r>
              <a:rPr lang="cs-CZ" dirty="0"/>
              <a:t>Výpočet lhůty u žádostí o dotaci, u kterých žadatel </a:t>
            </a:r>
            <a:r>
              <a:rPr lang="cs-CZ" b="1" dirty="0"/>
              <a:t>provádí přímý nákup</a:t>
            </a:r>
            <a:r>
              <a:rPr lang="cs-CZ" dirty="0"/>
              <a:t>:</a:t>
            </a:r>
          </a:p>
          <a:p>
            <a:pPr marL="0" lvl="0" indent="0">
              <a:buNone/>
            </a:pPr>
            <a:r>
              <a:rPr lang="cs-CZ" dirty="0"/>
              <a:t>Po podání Žádosti o dotaci provede RO SZIF administrativní kontrolu, kontrolu přijatelnosti a kontrolu dokumentace.</a:t>
            </a:r>
          </a:p>
          <a:p>
            <a:pPr marL="0" lvl="0" indent="0">
              <a:buNone/>
            </a:pPr>
            <a:r>
              <a:rPr lang="cs-CZ" dirty="0"/>
              <a:t>V případě zjištěných odstranitelných nedostatků bude žadatel vyzván k odstranění do 8.9. 2026 (do 70 kalendářních dnů od finálního data podání Žádosti o dotaci na RO SZIF). Termín bude upřesněn ve Výzvě k doplnění žádosti o dotaci.</a:t>
            </a:r>
          </a:p>
          <a:p>
            <a:pPr marL="0" lvl="0" indent="0">
              <a:buNone/>
            </a:pPr>
            <a:r>
              <a:rPr lang="cs-CZ" dirty="0"/>
              <a:t>Odstranění zjištěných nedostatků musí být provedeno dle Výzvy k doplnění žádosti o dotaci v termínu do 21 kalendářních dnů od doručení Žádosti o doplnění neúplné dokumentace (doplnění na RO SZIF ze strany žadatele může být v uvedené lhůtě provedeno pouze jednou).</a:t>
            </a:r>
          </a:p>
          <a:p>
            <a:pPr marL="0" lvl="0" indent="0">
              <a:buNone/>
            </a:pPr>
            <a:r>
              <a:rPr lang="cs-CZ" dirty="0"/>
              <a:t>Kontrola doplněné dokumentace RO SZIF (lhůta není Pravidly stanovena).</a:t>
            </a:r>
          </a:p>
          <a:p>
            <a:pPr marL="0" lvl="0" indent="0">
              <a:buNone/>
            </a:pPr>
            <a:r>
              <a:rPr lang="cs-CZ" dirty="0"/>
              <a:t>Poté následuje schvalování žádostí RO SZIF a podpis Dohody (lhůty nejsou Pravidly stanoveny).</a:t>
            </a:r>
          </a:p>
          <a:p>
            <a:pPr marL="0" lvl="0" indent="0">
              <a:buNone/>
            </a:pPr>
            <a:r>
              <a:rPr lang="cs-CZ" b="1" dirty="0"/>
              <a:t>Předpokládaný</a:t>
            </a:r>
            <a:r>
              <a:rPr lang="cs-CZ" dirty="0"/>
              <a:t> termín podpisu Dohody je prosinec 2026, od tohoto data se počítá lhůta 6 měsíců, tj. předpokládaný termín předložení žádosti o platbu na RO SZIF nejpozději v </a:t>
            </a:r>
            <a:r>
              <a:rPr lang="cs-CZ" b="1" dirty="0"/>
              <a:t>červnu 2027.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BF2111-6691-C860-3309-A68E1277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95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2AC32-B71D-A8BF-E6D8-E09A541D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PK </a:t>
            </a:r>
            <a:r>
              <a:rPr lang="pl-PL" sz="3200" dirty="0"/>
              <a:t>Délka realizace projektu do max. 6 měsíců od data podpisu Dohody 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3F38C1-D60B-D2EF-F17C-59DED6F4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Předpokládaný termín předložení žádosti o platbu na RO SZIF v případě, že žadatel provádí zadávací/výběrové řízení nebo cenový marketing s hodnotou zakázky, která je rovna nebo vyšší než 750 000 Kč bez DPH:</a:t>
            </a:r>
            <a:r>
              <a:rPr lang="cs-CZ" dirty="0"/>
              <a:t> nejpozději v </a:t>
            </a:r>
            <a:r>
              <a:rPr lang="cs-CZ" b="1" dirty="0"/>
              <a:t>srpnu 2027.</a:t>
            </a:r>
            <a:endParaRPr lang="cs-CZ" dirty="0"/>
          </a:p>
          <a:p>
            <a:r>
              <a:rPr lang="cs-CZ" dirty="0"/>
              <a:t>Výpočet lhůty u žádosti o dotaci, u kterých žadatel </a:t>
            </a:r>
            <a:r>
              <a:rPr lang="cs-CZ" b="1" dirty="0"/>
              <a:t>provádí cenový marketing či výběrové/zadávací řízení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Předložení dokumentace k výběrovému řízení ke kontrole na RO SZIF do 8.9. 2026 (do 70 kalendářních dnů od finálního data podání Žádosti o dotaci na RO SZIF). </a:t>
            </a:r>
            <a:r>
              <a:rPr lang="cs-CZ" b="1" dirty="0"/>
              <a:t>Upozornění</a:t>
            </a:r>
            <a:r>
              <a:rPr lang="cs-CZ" dirty="0"/>
              <a:t>: přibližně 14 dní před tímto datem musí být dokumentace předložena ke kontrole na MAS.</a:t>
            </a:r>
          </a:p>
          <a:p>
            <a:pPr lvl="0"/>
            <a:r>
              <a:rPr lang="cs-CZ" dirty="0"/>
              <a:t>Poté RO SZIF provádí ověření administrativní kontroly, kontrolu přijatelnosti a kontrolu dokumentace.</a:t>
            </a:r>
          </a:p>
          <a:p>
            <a:pPr lvl="0"/>
            <a:r>
              <a:rPr lang="cs-CZ" dirty="0"/>
              <a:t>V případě zjištěných odstranitelných nedostatků vyzve SZIF žadatele do 17.11. 2026 (do 140 kalendářních dnů od finálního data podání Žádosti o dotaci na RO SZIF) k jejich odstranění.</a:t>
            </a:r>
          </a:p>
          <a:p>
            <a:pPr lvl="0"/>
            <a:r>
              <a:rPr lang="cs-CZ" dirty="0"/>
              <a:t>Odstranění zjištěných nedostatků musí být provedeno dle Výzvy k doplnění žádosti o dotaci v termínu do 21 kalendářních dnů od doručení této výzvy (doplnění na RO SZIF ze strany žadatele může být v uvedené lhůtě provedeno pouze jednou).</a:t>
            </a:r>
          </a:p>
          <a:p>
            <a:pPr lvl="0"/>
            <a:r>
              <a:rPr lang="cs-CZ" dirty="0"/>
              <a:t>Kontrola doplněné dokumentace RO SZIF (lhůta není Pravidly stanovena).</a:t>
            </a:r>
          </a:p>
          <a:p>
            <a:pPr lvl="0"/>
            <a:r>
              <a:rPr lang="cs-CZ" dirty="0"/>
              <a:t>Poté následuje schvalování žádostí RO SZIF a podpis Dohody (lhůty nejsou Pravidly stanoveny).</a:t>
            </a:r>
          </a:p>
          <a:p>
            <a:pPr lvl="0"/>
            <a:r>
              <a:rPr lang="cs-CZ" b="1" dirty="0"/>
              <a:t>Předpokládaný</a:t>
            </a:r>
            <a:r>
              <a:rPr lang="cs-CZ" dirty="0"/>
              <a:t> termín podpisu Dohody je únor 2027, od tohoto data podpisu Dohody se počítá lhůta 6 měsíců, tj. předpokládaný termín předložení žádosti o platbu na RO SZIF nejpozději v </a:t>
            </a:r>
            <a:r>
              <a:rPr lang="cs-CZ" b="1" dirty="0"/>
              <a:t>srpnu 2027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1BAE51-6C47-E452-C1DC-82E18777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89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03598-F53B-A077-4EFD-BDCBFA12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Způsobilé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D0C1C9-43DA-4966-31C1-2ABF23BE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Dotaci lze poskytnout na investice, tj. na výdaje na výstavbu nebo zhodnocení nemovitého majetku, nákup nových strojů a vybavení. Nejedná se jen o investiční výdaje, které splňují klasifikaci hmotného a nehmotného majetku dle zákona o účetnictví, ale i drobný dlouhodobý hmotný majetek. V případě Fichí 5 a 6 lze podpořit i neinvestiční výdaje.</a:t>
            </a:r>
          </a:p>
          <a:p>
            <a:pPr algn="just"/>
            <a:r>
              <a:rPr lang="cs-CZ" dirty="0"/>
              <a:t>Dále je možné poskytnout dotaci také na obecné náklady spojené s přípravou a realizací projektu se stavebními výdaji, které vznikly nejdříve ke dni 1. 1. 2023.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C9BA38-375A-3967-3A16-E5ED8A76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5824-49D7-40A8-95BA-C8F721B7E52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6245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5304</TotalTime>
  <Words>3024</Words>
  <Application>Microsoft Office PowerPoint</Application>
  <PresentationFormat>Širokoúhlá obrazovka</PresentationFormat>
  <Paragraphs>205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Verdana</vt:lpstr>
      <vt:lpstr>Motiv Office</vt:lpstr>
      <vt:lpstr>Informační seminář  pro žadatele k výzvě SZP 3</vt:lpstr>
      <vt:lpstr>Informace k výzvě</vt:lpstr>
      <vt:lpstr>Prezentace aplikace PowerPoint</vt:lpstr>
      <vt:lpstr>Prezentace aplikace PowerPoint</vt:lpstr>
      <vt:lpstr>Prezentace aplikace PowerPoint</vt:lpstr>
      <vt:lpstr>Prezentace aplikace PowerPoint</vt:lpstr>
      <vt:lpstr>PK Délka realizace projektu do max. 6 měsíců od data podpisu Dohody </vt:lpstr>
      <vt:lpstr>PK Délka realizace projektu do max. 6 měsíců od data podpisu Dohody </vt:lpstr>
      <vt:lpstr>Způsobilé výdaje</vt:lpstr>
      <vt:lpstr>Způsobilé výdaje</vt:lpstr>
      <vt:lpstr>SPECIFICKÉ PODMÍNKY PRO FICHI 6 NEPRODUKTIVNÍ INFRASTRUKTURA V KRAJINĚ </vt:lpstr>
      <vt:lpstr>SPECIFICKÉ PODMÍNKY PRO FICHI 6 NEPRODUKTIVNÍ INFRASTRUKTURA V KRAJINĚ </vt:lpstr>
      <vt:lpstr>SPECIFICKÉ PODMÍNKY PRO FICHI 6 NEPRODUKTIVNÍ INFRASTRUKTURA V KRAJINĚ </vt:lpstr>
      <vt:lpstr>SPECIFICKÉ PODMÍNKY PRO FICHI 6 NEPRODUKTIVNÍ INFRASTRUKTURA V KRAJINĚ </vt:lpstr>
      <vt:lpstr>SPECIFICKÉ PODMÍNKY PRO FICHI 6 NEPRODUKTIVNÍ INFRASTRUKTURA V KRAJINĚ </vt:lpstr>
      <vt:lpstr>SPECIFICKÉ PODMÍNKY PRO FICHI 6 NEPRODUKTIVNÍ INFRASTRUKTURA V KRAJINĚ </vt:lpstr>
      <vt:lpstr>SPECIFICKÉ PODMÍNKY PRO FICHI 6 NEPRODUKTIVNÍ INFRASTRUKTURA V KRAJINĚ </vt:lpstr>
      <vt:lpstr>SPECIFICKÉ PODMÍNKY PRO FICHI 6 NEPRODUKTIVNÍ INFRASTRUKTURA V KRAJINĚ </vt:lpstr>
      <vt:lpstr>Kritéria přijatelnosti projektu</vt:lpstr>
      <vt:lpstr>Kritéria přijatelnosti projektu</vt:lpstr>
      <vt:lpstr>Další podmínky</vt:lpstr>
      <vt:lpstr>Seznam předkládaných příloh  Povinné přílohy předkládané nejpozději při podání Žádosti o dotaci na RO SZIF</vt:lpstr>
      <vt:lpstr>Prezentace aplikace PowerPoint</vt:lpstr>
      <vt:lpstr>Seznam předkládaných příloh  Povinné přílohy předkládané nejpozději při podání Žádosti o dotaci na RO SZIF</vt:lpstr>
      <vt:lpstr>Seznam předkládaných příloh  Povinné přílohy předkládané nejpozději při podání Žádosti o dotaci na RO SZIF</vt:lpstr>
      <vt:lpstr>Seznam předkládaných příloh pro Fichi 6 Neproduktivní infrastruktura v krajině</vt:lpstr>
      <vt:lpstr>Seznam předkládaných příloh pro Fichi 6 Neproduktivní infrastruktura v krajině</vt:lpstr>
      <vt:lpstr>Seznam nepovinných příloh</vt:lpstr>
      <vt:lpstr>Formulář žádosti o dotaci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Administrativní kontrola a kontrola přijatelnosti na MAS</vt:lpstr>
      <vt:lpstr>Věcné hodnocení a Výběr projektů na MAS</vt:lpstr>
      <vt:lpstr>Vrácení žádosti o dotaci zpět žadateli přes Portál farmáře </vt:lpstr>
      <vt:lpstr>KONZULTACE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seminář pro žadatele</dc:title>
  <dc:creator>Uzivatel</dc:creator>
  <cp:lastModifiedBy>Dita Leinweberová</cp:lastModifiedBy>
  <cp:revision>133</cp:revision>
  <dcterms:created xsi:type="dcterms:W3CDTF">2020-03-06T07:42:52Z</dcterms:created>
  <dcterms:modified xsi:type="dcterms:W3CDTF">2026-02-03T12:40:36Z</dcterms:modified>
</cp:coreProperties>
</file>