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60"/>
  </p:notesMasterIdLst>
  <p:sldIdLst>
    <p:sldId id="256" r:id="rId2"/>
    <p:sldId id="326" r:id="rId3"/>
    <p:sldId id="257" r:id="rId4"/>
    <p:sldId id="259" r:id="rId5"/>
    <p:sldId id="258" r:id="rId6"/>
    <p:sldId id="339" r:id="rId7"/>
    <p:sldId id="263" r:id="rId8"/>
    <p:sldId id="260" r:id="rId9"/>
    <p:sldId id="264" r:id="rId10"/>
    <p:sldId id="280" r:id="rId11"/>
    <p:sldId id="281" r:id="rId12"/>
    <p:sldId id="341" r:id="rId13"/>
    <p:sldId id="342" r:id="rId14"/>
    <p:sldId id="343" r:id="rId15"/>
    <p:sldId id="344" r:id="rId16"/>
    <p:sldId id="349" r:id="rId17"/>
    <p:sldId id="348" r:id="rId18"/>
    <p:sldId id="345" r:id="rId19"/>
    <p:sldId id="346" r:id="rId20"/>
    <p:sldId id="347" r:id="rId21"/>
    <p:sldId id="350" r:id="rId22"/>
    <p:sldId id="351" r:id="rId23"/>
    <p:sldId id="352" r:id="rId24"/>
    <p:sldId id="353" r:id="rId25"/>
    <p:sldId id="354" r:id="rId26"/>
    <p:sldId id="355" r:id="rId27"/>
    <p:sldId id="356" r:id="rId28"/>
    <p:sldId id="357" r:id="rId29"/>
    <p:sldId id="358" r:id="rId30"/>
    <p:sldId id="385" r:id="rId31"/>
    <p:sldId id="359" r:id="rId32"/>
    <p:sldId id="360" r:id="rId33"/>
    <p:sldId id="361" r:id="rId34"/>
    <p:sldId id="362" r:id="rId35"/>
    <p:sldId id="363" r:id="rId36"/>
    <p:sldId id="364" r:id="rId37"/>
    <p:sldId id="365" r:id="rId38"/>
    <p:sldId id="366" r:id="rId39"/>
    <p:sldId id="367" r:id="rId40"/>
    <p:sldId id="310" r:id="rId41"/>
    <p:sldId id="369" r:id="rId42"/>
    <p:sldId id="370" r:id="rId43"/>
    <p:sldId id="372" r:id="rId44"/>
    <p:sldId id="371" r:id="rId45"/>
    <p:sldId id="373" r:id="rId46"/>
    <p:sldId id="374" r:id="rId47"/>
    <p:sldId id="375" r:id="rId48"/>
    <p:sldId id="376" r:id="rId49"/>
    <p:sldId id="377" r:id="rId50"/>
    <p:sldId id="378" r:id="rId51"/>
    <p:sldId id="368" r:id="rId52"/>
    <p:sldId id="379" r:id="rId53"/>
    <p:sldId id="380" r:id="rId54"/>
    <p:sldId id="383" r:id="rId55"/>
    <p:sldId id="381" r:id="rId56"/>
    <p:sldId id="382" r:id="rId57"/>
    <p:sldId id="384" r:id="rId58"/>
    <p:sldId id="309" r:id="rId5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Střední styl 4 – zvýraznění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581BA9-4A4E-45ED-8925-B7D4BE96FC89}" type="datetimeFigureOut">
              <a:rPr lang="cs-CZ" smtClean="0"/>
              <a:t>3. 5. 2024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5CE6C8-8369-42F5-8178-ABD7C3CBD2A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2327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E33287C-699D-4994-8341-5A4218D6A1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C05C8C02-87D4-412C-AE0A-1D96FD7330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91C39F85-751D-401C-8E5D-A17381225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C474F-FDB2-4324-8927-D06E13B76AB2}" type="datetime1">
              <a:rPr lang="cs-CZ" smtClean="0"/>
              <a:t>3. 5. 2024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E39E4886-8174-426D-8AA4-78B27C914F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MAS POHODA venkova, z. s.</a:t>
            </a: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C5F1B2CA-1E96-450E-91F9-943801E65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25824-49D7-40A8-95BA-C8F721B7E52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3356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BF764E4A-5BA0-4063-A148-8EBE79B0E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xmlns="" id="{FC19C2A8-68DF-41E9-B5B1-C1BB5183B8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2529BB56-919E-4252-97E2-E040427BD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0E3E6-E9E6-4058-A878-DD2930E0BE65}" type="datetime1">
              <a:rPr lang="cs-CZ" smtClean="0"/>
              <a:t>3. 5. 2024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D622C68C-0748-4A13-9187-ED7081A85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MAS POHODA venkova, z. s.</a:t>
            </a: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112644F0-5AA7-45DC-BD53-C2EF7F298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25824-49D7-40A8-95BA-C8F721B7E52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8508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xmlns="" id="{F5A8B589-B349-4127-88A0-95C67B59A6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xmlns="" id="{58DD7908-CEB9-47BB-AB0F-680B409470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D6DAE695-8909-4065-AE36-41E1854BE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89453-4D4C-4D6B-A545-66263BC77EDC}" type="datetime1">
              <a:rPr lang="cs-CZ" smtClean="0"/>
              <a:t>3. 5. 2024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BEBE4FB3-5E5C-41E2-B526-DC63C917DB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MAS POHODA venkova, z. s.</a:t>
            </a: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FE295306-CDF1-449E-AFB1-1B91A4E3C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25824-49D7-40A8-95BA-C8F721B7E52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6162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D778F378-E1D1-45AE-90CB-F636A326D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A5BCCFB6-BE6B-48EB-8AB9-4A22E1AAD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2BF091A0-E994-4C9D-904B-62D941297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3A423-59FA-4F26-AA13-FBDC6ADBF88F}" type="datetime1">
              <a:rPr lang="cs-CZ" smtClean="0"/>
              <a:t>3. 5. 2024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B0EA6943-B33F-4BCE-AFC2-B84E458BD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MAS POHODA venkova, z. s.</a:t>
            </a: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29EA21AD-3A87-4A3B-95E7-8BB3F958F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25824-49D7-40A8-95BA-C8F721B7E52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0511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3B1B3BE-0D94-48F3-B8AF-BDBB57478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993A36B7-4FF3-4644-BCE5-AE83EFC27D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1B499624-C99D-4855-A019-E03E65986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B1FEF-E5F8-409D-A58A-14701373590E}" type="datetime1">
              <a:rPr lang="cs-CZ" smtClean="0"/>
              <a:t>3. 5. 2024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6DB14C17-3A7E-4D9E-AB85-E1A818ECF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MAS POHODA venkova, z. s.</a:t>
            </a: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E3D2A16F-AB04-4BDE-9940-FB671E39F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25824-49D7-40A8-95BA-C8F721B7E52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0726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BD7DA53-924E-47B7-BFCF-891359DC6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3B0963C7-863B-4499-BCA3-8B452E1898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xmlns="" id="{01CD89BE-3BD4-4CD2-A04B-DB7B25C87F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6F9364FC-6836-4AB1-8A36-13EB93BF9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CB346-F331-4D99-A937-14BD69A473C0}" type="datetime1">
              <a:rPr lang="cs-CZ" smtClean="0"/>
              <a:t>3. 5. 2024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2ED1CCA8-88B2-485C-9339-7A9238F01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MAS POHODA venkova, z. s.</a:t>
            </a:r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B88404BA-E86E-4366-A83A-3347D3A34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25824-49D7-40A8-95BA-C8F721B7E52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4161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2DF3BBC-8250-4B73-8B08-A619CB4A2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6FF7B635-DBB7-4ED9-96EF-D6F5895267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xmlns="" id="{6B4433DF-8983-4D65-B097-DBB1E1E8CA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xmlns="" id="{B48AE7B2-CF11-433E-9FDB-E61866981F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xmlns="" id="{0BCEBCEA-14C1-47F7-85EB-33C33F1461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xmlns="" id="{AB47FB0D-BFDE-4546-A673-C41C0D7FC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16AC1-CD8D-4C16-96FD-54D162C14D22}" type="datetime1">
              <a:rPr lang="cs-CZ" smtClean="0"/>
              <a:t>3. 5. 2024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xmlns="" id="{B929D00F-476A-4531-962D-317753C12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MAS POHODA venkova, z. s.</a:t>
            </a:r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xmlns="" id="{BB3CA2B4-FFC6-407C-9D51-103D548E0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25824-49D7-40A8-95BA-C8F721B7E52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011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9A6C1AAD-5870-4789-A855-062C514C1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xmlns="" id="{38ABC08D-FC7A-49C8-BC07-7FFC4CAD8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08F34-1F83-4B54-9219-58CC5EDF18FA}" type="datetime1">
              <a:rPr lang="cs-CZ" smtClean="0"/>
              <a:t>3. 5. 2024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xmlns="" id="{DDFD0145-508D-4A0E-ACA5-65C4E9D79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MAS POHODA venkova, z. s.</a:t>
            </a:r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xmlns="" id="{0AA2B835-0F07-4973-A0E9-4C818E070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25824-49D7-40A8-95BA-C8F721B7E52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3576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xmlns="" id="{142DA55C-7A8F-4882-A95C-4B7894443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5189A-17BC-4879-B69F-B29CD5B2DA06}" type="datetime1">
              <a:rPr lang="cs-CZ" smtClean="0"/>
              <a:t>3. 5. 2024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xmlns="" id="{07D8D64B-41C2-47A1-9D36-DA69CF6C0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MAS POHODA venkova, z. s.</a:t>
            </a:r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28BE762F-E3AC-4244-9535-F21205FBA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25824-49D7-40A8-95BA-C8F721B7E52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434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4E155B38-49EE-46F4-A8B3-0C5547904D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3C910E54-9435-4922-99EA-853B13FB29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xmlns="" id="{6F6D017E-709B-4FC9-9225-63D4CDF8D5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7718EB20-EB01-48DF-8AF3-37BD2BF7A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605F8-FEB9-4B09-873F-AC6F086A6BCB}" type="datetime1">
              <a:rPr lang="cs-CZ" smtClean="0"/>
              <a:t>3. 5. 2024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5D31A366-1F59-4DB7-AE74-8F21F3B71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MAS POHODA venkova, z. s.</a:t>
            </a:r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618A71FD-11CD-4E57-835A-C442F387F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25824-49D7-40A8-95BA-C8F721B7E52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8874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90EFBE8F-1598-4C9A-A84D-460542E29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xmlns="" id="{7FC02EED-DC65-4851-B42E-B53B322E07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xmlns="" id="{C49526C7-B486-4414-A9B7-870794CA5D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14BA2D2C-E619-4D68-94F1-207405698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6314C-13B5-4266-BB1C-F817891D6853}" type="datetime1">
              <a:rPr lang="cs-CZ" smtClean="0"/>
              <a:t>3. 5. 2024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FC7688FC-9B34-4B60-BFC3-A3A9E8438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MAS POHODA venkova, z. s.</a:t>
            </a:r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1C101605-1AFF-469C-AAA4-E7195D7C5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25824-49D7-40A8-95BA-C8F721B7E52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1401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xmlns="" id="{74F07EEC-A0A7-4261-8D97-E6AFAEEE9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82A37E7D-79CA-4B21-A077-BF4004460A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C589B092-F64B-423A-97D4-BE4AB007EF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3432CF-AE3A-4697-8AF3-5B2BCCB9A718}" type="datetime1">
              <a:rPr lang="cs-CZ" smtClean="0"/>
              <a:t>3. 5. 2024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B5339B5F-8B65-4385-B04A-1B046E1E6F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BR"/>
              <a:t>MAS POHODA venkova, z. s.</a:t>
            </a: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A3CB165E-23BB-4717-A4A5-6851AF7BDF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E25824-49D7-40A8-95BA-C8F721B7E52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6517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http://www.szif.cz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ohodavenkova.cz/21-27clld-prv-vyzvy/vyzva-c.-szp-1.html" TargetMode="External"/><Relationship Id="rId2" Type="http://schemas.openxmlformats.org/officeDocument/2006/relationships/hyperlink" Target="https://www.szif.cz/irj/portal/pf/pf-uvod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ohodavenkova.cz/files/szp-1/instruktazni-list-pro-vyplnovani-zadosti-o-dotaci.pdf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zif.cz/cs/CmDocument?rid=/apa_anon/cs/dokumenty_ke_stazeni/komodity/rv/04/07/1679994265635/1679994327675/1683101135199/1697454480238.pdf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zif.cz/cs/szp23-info" TargetMode="External"/><Relationship Id="rId2" Type="http://schemas.openxmlformats.org/officeDocument/2006/relationships/hyperlink" Target="http://www.eagri.cz/spszp" TargetMode="Externa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zif.cz/cs/CmDocument?rid=/apa_anon/cs/dokumenty_ke_stazeni/szp23/rozvoj_venkova/proj/info/1686228468782/1686293602958/1686293687613.pdf" TargetMode="Externa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zif.cz/cs/CmDocument?rid=/apa_anon/cs/dokumenty_ke_stazeni/szp23/rozvoj_venkova/proj/info/1686228468782/1686293602958/1686293664047.pdf" TargetMode="Externa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mailto:manager@pohodavenkova.cz" TargetMode="External"/><Relationship Id="rId2" Type="http://schemas.openxmlformats.org/officeDocument/2006/relationships/hyperlink" Target="https://www.pohodavenkova.cz/21-27clld-prv-vyzvy/vyzva-c.-szp-1.html" TargetMode="Externa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agri.cz/public/portal/mze/dotace/szp-pro-obdobi-2021-2027/prirucky-a-metodiky/metodika-ke-stretu-zajmu" TargetMode="External"/><Relationship Id="rId2" Type="http://schemas.openxmlformats.org/officeDocument/2006/relationships/hyperlink" Target="https://eagri.cz/public/portal/mze/dotace/szp-pro-obdobi-2021-2027/prirucky-a-metodiky/financni-zdravi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53CE85A2-18DB-46A0-A422-D8E1719994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378219"/>
          </a:xfrm>
        </p:spPr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Informační seminář 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pro žadatele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9404CC6F-DC23-44A2-98E7-35A282B8B8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70036"/>
            <a:ext cx="9144000" cy="1387764"/>
          </a:xfrm>
        </p:spPr>
        <p:txBody>
          <a:bodyPr>
            <a:normAutofit/>
          </a:bodyPr>
          <a:lstStyle/>
          <a:p>
            <a: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  <a:t>Výzva MAS SZP 1</a:t>
            </a:r>
          </a:p>
          <a:p>
            <a: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  <a:t>Dobruška, 7.5.2024</a:t>
            </a:r>
          </a:p>
          <a:p>
            <a:endParaRPr lang="cs-CZ" dirty="0"/>
          </a:p>
          <a:p>
            <a:pPr algn="l"/>
            <a:endParaRPr lang="cs-CZ" dirty="0"/>
          </a:p>
          <a:p>
            <a:pPr algn="l"/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184" y="68229"/>
            <a:ext cx="5080051" cy="1054133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9128" y="153095"/>
            <a:ext cx="4257225" cy="88440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5850" y="5627255"/>
            <a:ext cx="1860300" cy="714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4723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3555BD5-7C5C-4ED2-990E-E3B120EFE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997760"/>
            <a:ext cx="10515600" cy="791322"/>
          </a:xfrm>
        </p:spPr>
        <p:txBody>
          <a:bodyPr>
            <a:normAutofit/>
          </a:bodyPr>
          <a:lstStyle/>
          <a:p>
            <a:pPr algn="ctr"/>
            <a:r>
              <a:rPr lang="cs-CZ" sz="3200" b="1" dirty="0"/>
              <a:t>Fiche 2 Základní služby a obnova obcí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9A8A2B02-145E-491F-83A2-DD7A922CDA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560" y="1880097"/>
            <a:ext cx="11404879" cy="38725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b="1" u="sng" dirty="0"/>
              <a:t>Oblasti podpory</a:t>
            </a:r>
            <a:endParaRPr lang="pl-PL" sz="2000" b="1" u="sng" dirty="0"/>
          </a:p>
          <a:p>
            <a:pPr marL="0" indent="0">
              <a:buNone/>
            </a:pPr>
            <a:r>
              <a:rPr lang="cs-CZ" sz="2000" dirty="0"/>
              <a:t>Podporovány budou výdaje na vybudování, zlepšování nebo rozšiřování drobné infrastruktury na venkově. </a:t>
            </a:r>
          </a:p>
          <a:p>
            <a:pPr marL="0" indent="0">
              <a:buNone/>
            </a:pPr>
            <a:endParaRPr lang="cs-CZ" sz="19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2000" b="1" u="sng" dirty="0"/>
              <a:t>Aktivity</a:t>
            </a:r>
            <a:endParaRPr lang="pl-PL" sz="2000" b="1" u="sng" dirty="0"/>
          </a:p>
          <a:p>
            <a:pPr marL="0" indent="0">
              <a:buNone/>
            </a:pPr>
            <a:r>
              <a:rPr lang="cs-CZ" sz="2000" dirty="0"/>
              <a:t>Podpora v rámci této </a:t>
            </a:r>
            <a:r>
              <a:rPr lang="cs-CZ" sz="2000" dirty="0" err="1"/>
              <a:t>Fiche</a:t>
            </a:r>
            <a:r>
              <a:rPr lang="cs-CZ" sz="2000" dirty="0"/>
              <a:t> může zahrnovat následující aktivity: </a:t>
            </a:r>
          </a:p>
          <a:p>
            <a:r>
              <a:rPr lang="cs-CZ" sz="2000" dirty="0"/>
              <a:t>Kulturní, spolková a společenská zařízení, včetně komunitních center, center vzdělávání a knihoven </a:t>
            </a:r>
          </a:p>
          <a:p>
            <a:r>
              <a:rPr lang="cs-CZ" sz="2000" dirty="0"/>
              <a:t>Drobná infrastruktura a základní služby (zastávky veřejné dopravy, hřbitovy, dětská hřiště a sportoviště, prostory pro separaci odpadů, komunální technika včetně zázemí) </a:t>
            </a:r>
          </a:p>
          <a:p>
            <a:r>
              <a:rPr lang="cs-CZ" sz="2000" dirty="0"/>
              <a:t>Drobné památky místního významu </a:t>
            </a:r>
          </a:p>
          <a:p>
            <a:r>
              <a:rPr lang="cs-CZ" sz="2000" dirty="0"/>
              <a:t>Školská zařízení (zařízení školního stravování, školní sportoviště/tělocvičny a venkovní prostory) </a:t>
            </a:r>
          </a:p>
          <a:p>
            <a:pPr marL="0" indent="0">
              <a:buNone/>
            </a:pPr>
            <a:endParaRPr lang="cs-CZ" sz="2000" b="1" u="sng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xmlns="" id="{6AC2B02E-434D-4490-89BB-5CCD7DA77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25824-49D7-40A8-95BA-C8F721B7E52A}" type="slidenum">
              <a:rPr lang="cs-CZ" smtClean="0"/>
              <a:t>10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90277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3555BD5-7C5C-4ED2-990E-E3B120EFE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980715"/>
            <a:ext cx="10515600" cy="692711"/>
          </a:xfrm>
        </p:spPr>
        <p:txBody>
          <a:bodyPr>
            <a:normAutofit/>
          </a:bodyPr>
          <a:lstStyle/>
          <a:p>
            <a:pPr algn="ctr"/>
            <a:r>
              <a:rPr lang="cs-CZ" sz="3200" b="1" dirty="0"/>
              <a:t>Fiche 2 Základní služby a obnova obcí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9A8A2B02-145E-491F-83A2-DD7A922CDA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764785"/>
            <a:ext cx="10515600" cy="4447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000" b="1" u="sng" dirty="0"/>
              <a:t>Definice žadatele/příjemce dotace</a:t>
            </a:r>
            <a:endParaRPr lang="pl-PL" sz="2000" u="sng" dirty="0"/>
          </a:p>
          <a:p>
            <a:r>
              <a:rPr lang="cs-CZ" sz="2000" dirty="0"/>
              <a:t>Obce, svazky obcí, jejich příspěvkové organizace a nestátní neziskové organizace. </a:t>
            </a:r>
          </a:p>
          <a:p>
            <a:pPr marL="0" indent="0">
              <a:buNone/>
            </a:pPr>
            <a:endParaRPr lang="cs-CZ" sz="19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l-PL" sz="2000" b="1" u="sng" dirty="0"/>
              <a:t>Druh a výše dotace/režim podpory</a:t>
            </a:r>
            <a:endParaRPr lang="pl-PL" sz="2000" u="sng" dirty="0"/>
          </a:p>
          <a:p>
            <a:pPr marL="0" indent="0">
              <a:buNone/>
            </a:pPr>
            <a:r>
              <a:rPr lang="cs-CZ" sz="2000" dirty="0"/>
              <a:t>Podpora je poskytována ve třech režimech dle typu projektu, resp. výběru žadatele (viz kapitola 8 Specifických podmínek Pravidel části B.): </a:t>
            </a:r>
          </a:p>
          <a:p>
            <a:r>
              <a:rPr lang="cs-CZ" sz="2000" dirty="0"/>
              <a:t>1) Režim nezakládající veřejnou podporu </a:t>
            </a:r>
          </a:p>
          <a:p>
            <a:r>
              <a:rPr lang="cs-CZ" sz="2000" dirty="0"/>
              <a:t>2) Režim ABER – projekty musí být v souladu s čl. 60 a 61 ABER </a:t>
            </a:r>
          </a:p>
          <a:p>
            <a:r>
              <a:rPr lang="cs-CZ" sz="2000" dirty="0"/>
              <a:t>3) Režim </a:t>
            </a:r>
            <a:r>
              <a:rPr lang="cs-CZ" sz="2000" i="1" dirty="0"/>
              <a:t>de </a:t>
            </a:r>
            <a:r>
              <a:rPr lang="cs-CZ" sz="2000" i="1" dirty="0" err="1"/>
              <a:t>minimis</a:t>
            </a:r>
            <a:r>
              <a:rPr lang="cs-CZ" sz="2000" i="1" dirty="0"/>
              <a:t> </a:t>
            </a:r>
            <a:r>
              <a:rPr lang="cs-CZ" sz="2000" dirty="0"/>
              <a:t>– projekty musí být v souladu s nařízením Komise (EU) 2023/2831 ze dne 13. prosince 2023 o použití článků 107 a 108 Smlouvy o fungování Evropské unie na podporu </a:t>
            </a:r>
            <a:r>
              <a:rPr lang="cs-CZ" sz="2000" i="1" dirty="0"/>
              <a:t>de </a:t>
            </a:r>
            <a:r>
              <a:rPr lang="cs-CZ" sz="2000" i="1" dirty="0" err="1"/>
              <a:t>minimis</a:t>
            </a:r>
            <a:r>
              <a:rPr lang="cs-CZ" sz="2000" i="1" dirty="0"/>
              <a:t> </a:t>
            </a:r>
            <a:endParaRPr lang="cs-CZ" sz="2000" dirty="0"/>
          </a:p>
          <a:p>
            <a:pPr marL="0" indent="0">
              <a:buNone/>
            </a:pPr>
            <a:endParaRPr lang="cs-CZ" sz="2000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xmlns="" id="{6AC2B02E-434D-4490-89BB-5CCD7DA77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25824-49D7-40A8-95BA-C8F721B7E52A}" type="slidenum">
              <a:rPr lang="cs-CZ" smtClean="0"/>
              <a:t>11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099089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3555BD5-7C5C-4ED2-990E-E3B120EFE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980715"/>
            <a:ext cx="10515600" cy="692711"/>
          </a:xfrm>
        </p:spPr>
        <p:txBody>
          <a:bodyPr>
            <a:normAutofit/>
          </a:bodyPr>
          <a:lstStyle/>
          <a:p>
            <a:pPr algn="ctr"/>
            <a:r>
              <a:rPr lang="cs-CZ" sz="3200" b="1" dirty="0"/>
              <a:t>Fiche 2 Základní služby a obnova obcí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9A8A2B02-145E-491F-83A2-DD7A922CDA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764785"/>
            <a:ext cx="10515600" cy="470191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sz="2000" b="1" u="sng" dirty="0"/>
              <a:t>Režim nezakládající veřejnou podporu</a:t>
            </a:r>
            <a:endParaRPr lang="pl-PL" sz="2000" u="sng" dirty="0"/>
          </a:p>
          <a:p>
            <a:r>
              <a:rPr lang="cs-CZ" sz="2000" dirty="0"/>
              <a:t>Projekty nesmí zakládat veřejnou podporu dle článku 107 odst. 1 Smlouvy o fungování EU. </a:t>
            </a:r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r>
              <a:rPr lang="cs-CZ" sz="2000" i="1" u="sng" dirty="0"/>
              <a:t>Příklady projektů nezakládajících veřejnou podporu: </a:t>
            </a:r>
          </a:p>
          <a:p>
            <a:r>
              <a:rPr lang="cs-CZ" sz="2000" b="1" dirty="0"/>
              <a:t>Budování obecné infrastruktury </a:t>
            </a:r>
            <a:r>
              <a:rPr lang="cs-CZ" sz="2000" dirty="0"/>
              <a:t>– zastávky veřejné dopravy, dětská hřiště, hřbitovy, veřejně přístupné drobné památky místního významu, prostory pro separaci odpadu na veřejném prostranství, zeleň. </a:t>
            </a:r>
          </a:p>
          <a:p>
            <a:r>
              <a:rPr lang="cs-CZ" sz="2000" dirty="0"/>
              <a:t>Projekty v oblastech </a:t>
            </a:r>
            <a:r>
              <a:rPr lang="cs-CZ" sz="2000" b="1" dirty="0"/>
              <a:t>základního vzdělávacího či sociálního systému</a:t>
            </a:r>
            <a:r>
              <a:rPr lang="cs-CZ" sz="2000" dirty="0"/>
              <a:t>, pokud neovlivňují ekonomické činnosti jiných subjektů. Např. školská zařízení sloužící jen mateřské/základní škole. V případě pochybností je vhodné zařadit celý projekt do režimu „de </a:t>
            </a:r>
            <a:r>
              <a:rPr lang="cs-CZ" sz="2000" dirty="0" err="1"/>
              <a:t>minimis</a:t>
            </a:r>
            <a:r>
              <a:rPr lang="cs-CZ" sz="2000" dirty="0"/>
              <a:t>“/blokové výjimky. </a:t>
            </a:r>
          </a:p>
          <a:p>
            <a:r>
              <a:rPr lang="cs-CZ" sz="2000" b="1" dirty="0"/>
              <a:t>Infrastruktura v oblasti kultury </a:t>
            </a:r>
            <a:r>
              <a:rPr lang="cs-CZ" sz="2000" dirty="0"/>
              <a:t>je postavena mimo oblast veřejné podpory, pokud součástí není provozování „ekonomických aktivit“, bez dotace by nebylo možné uvedený projekt realizovat a je zaměřena pouze na místní obyvatele, kteří v současné době mají omezenou nebo nemají žádnou možnost využívat podporované aktivity. </a:t>
            </a:r>
          </a:p>
          <a:p>
            <a:r>
              <a:rPr lang="cs-CZ" sz="2000" dirty="0"/>
              <a:t>Veřejné knihovny </a:t>
            </a:r>
          </a:p>
          <a:p>
            <a:endParaRPr lang="cs-CZ" sz="19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cs-CZ" sz="2000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xmlns="" id="{6AC2B02E-434D-4490-89BB-5CCD7DA77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25824-49D7-40A8-95BA-C8F721B7E52A}" type="slidenum">
              <a:rPr lang="cs-CZ" smtClean="0"/>
              <a:t>12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211388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3555BD5-7C5C-4ED2-990E-E3B120EFE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980715"/>
            <a:ext cx="10515600" cy="692711"/>
          </a:xfrm>
        </p:spPr>
        <p:txBody>
          <a:bodyPr>
            <a:normAutofit/>
          </a:bodyPr>
          <a:lstStyle/>
          <a:p>
            <a:pPr algn="ctr"/>
            <a:r>
              <a:rPr lang="cs-CZ" sz="3200" b="1" dirty="0"/>
              <a:t>Fiche 2 Základní služby a obnova obcí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9A8A2B02-145E-491F-83A2-DD7A922CDA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764785"/>
            <a:ext cx="10515600" cy="47019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000" b="1" u="sng" dirty="0"/>
              <a:t>Režim de minimis</a:t>
            </a:r>
            <a:endParaRPr lang="pl-PL" sz="2000" u="sng" dirty="0"/>
          </a:p>
          <a:p>
            <a:r>
              <a:rPr lang="cs-CZ" sz="2000" dirty="0"/>
              <a:t>Projekty jsou podporovány v souladu s nařízením Komise (EU) 2023/2831 ze dne 13. prosince 2023 o použití článků 107 a 108 Smlouvy o fungování Evropské unie na podporu </a:t>
            </a:r>
            <a:r>
              <a:rPr lang="cs-CZ" sz="2000" i="1" dirty="0"/>
              <a:t>de </a:t>
            </a:r>
            <a:r>
              <a:rPr lang="cs-CZ" sz="2000" i="1" dirty="0" err="1"/>
              <a:t>minimis</a:t>
            </a:r>
            <a:r>
              <a:rPr lang="cs-CZ" sz="2000" dirty="0"/>
              <a:t>, tzn., že celková výše podpory </a:t>
            </a:r>
            <a:r>
              <a:rPr lang="cs-CZ" sz="2000" i="1" dirty="0"/>
              <a:t>de </a:t>
            </a:r>
            <a:r>
              <a:rPr lang="cs-CZ" sz="2000" i="1" dirty="0" err="1"/>
              <a:t>minimis</a:t>
            </a:r>
            <a:r>
              <a:rPr lang="cs-CZ" sz="2000" i="1" dirty="0"/>
              <a:t> </a:t>
            </a:r>
            <a:r>
              <a:rPr lang="cs-CZ" sz="2000" dirty="0"/>
              <a:t>poskytnutá jednomu subjektu nesmí v žádném tříletém období přesáhnout částku </a:t>
            </a:r>
            <a:r>
              <a:rPr lang="cs-CZ" sz="2000" b="1" dirty="0"/>
              <a:t>300 000 EUR</a:t>
            </a:r>
            <a:r>
              <a:rPr lang="cs-CZ" sz="2000" dirty="0"/>
              <a:t>.</a:t>
            </a:r>
          </a:p>
          <a:p>
            <a:r>
              <a:rPr lang="cs-CZ" sz="2000" dirty="0"/>
              <a:t>Pro přepočet částky bude při poskytnutí dotace použit kurz Evropské centrální banky stanovený ke dni podpisu Dohody o poskytnutí dotace mezi žadatelem a SZIF. </a:t>
            </a:r>
          </a:p>
          <a:p>
            <a:r>
              <a:rPr lang="cs-CZ" sz="2000" dirty="0"/>
              <a:t>Režim </a:t>
            </a:r>
            <a:r>
              <a:rPr lang="cs-CZ" sz="2000" i="1" dirty="0"/>
              <a:t>de </a:t>
            </a:r>
            <a:r>
              <a:rPr lang="cs-CZ" sz="2000" i="1" dirty="0" err="1"/>
              <a:t>minimis</a:t>
            </a:r>
            <a:r>
              <a:rPr lang="cs-CZ" sz="2000" i="1" dirty="0"/>
              <a:t> </a:t>
            </a:r>
            <a:r>
              <a:rPr lang="cs-CZ" sz="2000" dirty="0"/>
              <a:t>představuje podpory malého rozsahu, u nichž se předpokládá, že nemají potenciál ovlivnit trh. </a:t>
            </a:r>
            <a:r>
              <a:rPr lang="cs-CZ" sz="2000" b="1" dirty="0"/>
              <a:t>Doporučujeme využít </a:t>
            </a:r>
            <a:r>
              <a:rPr lang="cs-CZ" sz="2000" dirty="0"/>
              <a:t>tento režim </a:t>
            </a:r>
            <a:r>
              <a:rPr lang="cs-CZ" sz="2000" b="1" dirty="0"/>
              <a:t>v případě, že se vyskytuje pochybnost, zda projekt zakládá či nezakládá veřejnou podporu</a:t>
            </a:r>
            <a:r>
              <a:rPr lang="cs-CZ" sz="2000" dirty="0"/>
              <a:t>. </a:t>
            </a:r>
          </a:p>
          <a:p>
            <a:endParaRPr lang="cs-CZ" sz="19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cs-CZ" sz="2000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xmlns="" id="{6AC2B02E-434D-4490-89BB-5CCD7DA77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25824-49D7-40A8-95BA-C8F721B7E52A}" type="slidenum">
              <a:rPr lang="cs-CZ" smtClean="0"/>
              <a:t>13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511578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3555BD5-7C5C-4ED2-990E-E3B120EFE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980715"/>
            <a:ext cx="10515600" cy="692711"/>
          </a:xfrm>
        </p:spPr>
        <p:txBody>
          <a:bodyPr>
            <a:normAutofit/>
          </a:bodyPr>
          <a:lstStyle/>
          <a:p>
            <a:pPr algn="ctr"/>
            <a:r>
              <a:rPr lang="cs-CZ" sz="3200" b="1" dirty="0"/>
              <a:t>Fiche 2 Základní služby a obnova obcí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9A8A2B02-145E-491F-83A2-DD7A922CDA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764785"/>
            <a:ext cx="10515600" cy="47019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000" b="1" u="sng" dirty="0"/>
              <a:t>Režim ABER – Zemědělské nařízení o blokových výjimkách</a:t>
            </a:r>
            <a:endParaRPr lang="pl-PL" sz="2000" u="sng" dirty="0"/>
          </a:p>
          <a:p>
            <a:r>
              <a:rPr lang="cs-CZ" sz="2000" dirty="0"/>
              <a:t>V případě, že podpora je poskytována dle čl. 60 a 61 ABER, žadatelem/příjemcem dotace musí být MSP; v oblastech: a) výzkum, vývoj, a inovace, b) životní prostředí, c) zaměstnanost a odborná příprava, d) kultura a zachování kulturního dědictví, e) lesnictví, f) propagace potravinářských výrobků neuvedených v příloze I Smlouvy, g) sport </a:t>
            </a:r>
            <a:r>
              <a:rPr lang="cs-CZ" sz="2000" b="1" dirty="0"/>
              <a:t>může být také žadatelem/příjemcem dotace obec, svazek obcí či jejich příspěvkové organizace</a:t>
            </a:r>
            <a:r>
              <a:rPr lang="cs-CZ" sz="2000" dirty="0"/>
              <a:t>. </a:t>
            </a:r>
          </a:p>
          <a:p>
            <a:r>
              <a:rPr lang="cs-CZ" sz="2000" dirty="0"/>
              <a:t>Podpora podle čl. 61 ABER nesmí přesáhnout výši 200 000 EUR na projekt. </a:t>
            </a:r>
          </a:p>
          <a:p>
            <a:r>
              <a:rPr lang="cs-CZ" sz="2000" dirty="0"/>
              <a:t>Podpora podle čl. 60 ABER nesmí celkově pro jeden podnik překročit 2 miliony EUR; C. </a:t>
            </a:r>
          </a:p>
          <a:p>
            <a:r>
              <a:rPr lang="cs-CZ" sz="2000" dirty="0"/>
              <a:t>Velikost podniku se určuje podle Přílohy I ABER (viz příloha č. 3 Pravidel pro konečné žadatele). </a:t>
            </a:r>
          </a:p>
          <a:p>
            <a:r>
              <a:rPr lang="cs-CZ" sz="2000" dirty="0"/>
              <a:t>Zařazení obce (svazku obcí, neziskových organizací, církevních organizací) do kategorie podniků: </a:t>
            </a:r>
          </a:p>
          <a:p>
            <a:pPr marL="0" indent="0">
              <a:buNone/>
            </a:pPr>
            <a:r>
              <a:rPr lang="cs-CZ" sz="2000" dirty="0"/>
              <a:t>Pokud subjekt nelze přesně vymezit pomocí kritérií uvedených v definicích podniků v Příloze I ABER (viz příloha č. 3 Pravidel pro konečné žadatele), pak jej klasifikujeme jako </a:t>
            </a:r>
            <a:r>
              <a:rPr lang="cs-CZ" sz="2000" b="1" dirty="0"/>
              <a:t>velký podnik</a:t>
            </a:r>
            <a:r>
              <a:rPr lang="cs-CZ" sz="2000" dirty="0"/>
              <a:t>. </a:t>
            </a:r>
            <a:endParaRPr lang="cs-CZ" sz="19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cs-CZ" sz="2000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xmlns="" id="{6AC2B02E-434D-4490-89BB-5CCD7DA77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25824-49D7-40A8-95BA-C8F721B7E52A}" type="slidenum">
              <a:rPr lang="cs-CZ" smtClean="0"/>
              <a:t>14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823173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3555BD5-7C5C-4ED2-990E-E3B120EFE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07504"/>
            <a:ext cx="10515600" cy="692711"/>
          </a:xfrm>
        </p:spPr>
        <p:txBody>
          <a:bodyPr>
            <a:normAutofit/>
          </a:bodyPr>
          <a:lstStyle/>
          <a:p>
            <a:pPr algn="ctr"/>
            <a:r>
              <a:rPr lang="cs-CZ" sz="3200" b="1" dirty="0"/>
              <a:t>Fiche 2 Základní služby a obnova obcí – Způsobilé výdaje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9A8A2B02-145E-491F-83A2-DD7A922CDA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708454"/>
            <a:ext cx="10515600" cy="575824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100" dirty="0"/>
          </a:p>
          <a:p>
            <a:r>
              <a:rPr lang="cs-CZ" sz="2000" dirty="0"/>
              <a:t>Dotaci lze poskytnout na investice, tj. na </a:t>
            </a:r>
            <a:r>
              <a:rPr lang="cs-CZ" sz="2000" b="1" dirty="0"/>
              <a:t>výdaje na výstavbu nebo zhodnocení nemovitého majetku, nákup nových strojů a vybavení</a:t>
            </a:r>
            <a:r>
              <a:rPr lang="cs-CZ" sz="2000" dirty="0"/>
              <a:t>. Nejedná se jen o investiční výdaje, které splňují </a:t>
            </a:r>
            <a:r>
              <a:rPr lang="cs-CZ" sz="2000" b="1" dirty="0"/>
              <a:t>klasifikaci hmotného a nehmotného majetku </a:t>
            </a:r>
            <a:r>
              <a:rPr lang="cs-CZ" sz="2000" dirty="0"/>
              <a:t>dle zákona o účetnictví, ale i </a:t>
            </a:r>
            <a:r>
              <a:rPr lang="cs-CZ" sz="2000" b="1" dirty="0"/>
              <a:t>drobný dlouhodobý hmotný majetek</a:t>
            </a:r>
            <a:r>
              <a:rPr lang="cs-CZ" sz="2000" dirty="0"/>
              <a:t>. Lze podpořit i </a:t>
            </a:r>
            <a:r>
              <a:rPr lang="cs-CZ" sz="2000" b="1" dirty="0"/>
              <a:t>neinvestiční výdaje</a:t>
            </a:r>
            <a:r>
              <a:rPr lang="cs-CZ" sz="2000" dirty="0"/>
              <a:t>. </a:t>
            </a:r>
          </a:p>
          <a:p>
            <a:r>
              <a:rPr lang="cs-CZ" sz="2000" dirty="0"/>
              <a:t>Dále je možné poskytnout dotaci také na obecné náklady spojené s </a:t>
            </a:r>
            <a:r>
              <a:rPr lang="cs-CZ" sz="2000" b="1" dirty="0"/>
              <a:t>přípravou a realizací projektu se stavebními výdaji</a:t>
            </a:r>
            <a:r>
              <a:rPr lang="cs-CZ" sz="2000" dirty="0"/>
              <a:t>, které vznikly nejdříve ke dni 1. 1. 2023 a byly skutečně zrealizovány a uhrazeny nejpozději do data předložení Žádosti o platbu.</a:t>
            </a:r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r>
              <a:rPr lang="cs-CZ" sz="2000" i="1" u="sng" dirty="0"/>
              <a:t>Obecné náklady spojené s přípravou a realizací projektu se stavebními výdaji: </a:t>
            </a:r>
          </a:p>
          <a:p>
            <a:r>
              <a:rPr lang="cs-CZ" sz="2000" dirty="0"/>
              <a:t>dokumentace ke stavebnímu řízení (ohlášení stavby či jiné jednání se stavebním úřadem), odborné posudky ve vztahu k životnímu prostředí, položkové rozpočty, dokumentace skutečného provedení stavby po dokončení stavby, technický dozor stavebníka, autorský dozor projektanta, </a:t>
            </a:r>
          </a:p>
          <a:p>
            <a:r>
              <a:rPr lang="cs-CZ" sz="2000" dirty="0"/>
              <a:t>maximálně 7 % způsobilých stavebních výdajů, ze kterých je stanovena dotace.</a:t>
            </a:r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r>
              <a:rPr lang="cs-CZ" sz="2000" dirty="0"/>
              <a:t>Způsobilé výdaje musí odpovídat zvolené </a:t>
            </a:r>
            <a:r>
              <a:rPr lang="cs-CZ" sz="2000" dirty="0" err="1"/>
              <a:t>Fichi</a:t>
            </a:r>
            <a:r>
              <a:rPr lang="cs-CZ" sz="2000" dirty="0"/>
              <a:t>/aktivitě/projektu; 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xmlns="" id="{6AC2B02E-434D-4490-89BB-5CCD7DA77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25824-49D7-40A8-95BA-C8F721B7E52A}" type="slidenum">
              <a:rPr lang="cs-CZ" smtClean="0"/>
              <a:t>15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829638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3555BD5-7C5C-4ED2-990E-E3B120EFE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07504"/>
            <a:ext cx="10515600" cy="692711"/>
          </a:xfrm>
        </p:spPr>
        <p:txBody>
          <a:bodyPr>
            <a:normAutofit/>
          </a:bodyPr>
          <a:lstStyle/>
          <a:p>
            <a:pPr algn="ctr"/>
            <a:r>
              <a:rPr lang="cs-CZ" sz="3200" b="1" dirty="0"/>
              <a:t>Fiche 2 Základní služby a obnova obcí – Způsobilé výdaje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9A8A2B02-145E-491F-83A2-DD7A922CDA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708454"/>
            <a:ext cx="10515600" cy="575824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cs-CZ" sz="100" dirty="0"/>
          </a:p>
          <a:p>
            <a:r>
              <a:rPr lang="cs-CZ" sz="2000" dirty="0"/>
              <a:t>Veškeré způsobilé výdaje, ze kterých je stanovena dotace, musí být </a:t>
            </a:r>
            <a:r>
              <a:rPr lang="cs-CZ" sz="2000" b="1" dirty="0"/>
              <a:t>přiměřené</a:t>
            </a:r>
            <a:r>
              <a:rPr lang="cs-CZ" sz="2000" dirty="0"/>
              <a:t> (odpovídají cenám v místě a čase obvyklým) a musí být </a:t>
            </a:r>
            <a:r>
              <a:rPr lang="cs-CZ" sz="2000" b="1" dirty="0"/>
              <a:t>vynaloženy v souladu s principy hospodárnosti, účelnosti a efektivnosti</a:t>
            </a:r>
            <a:r>
              <a:rPr lang="cs-CZ" sz="2000" dirty="0"/>
              <a:t>.</a:t>
            </a:r>
          </a:p>
          <a:p>
            <a:pPr marL="0" indent="0">
              <a:buNone/>
            </a:pPr>
            <a:endParaRPr lang="cs-CZ" sz="500" dirty="0"/>
          </a:p>
          <a:p>
            <a:pPr marL="0" indent="0">
              <a:buNone/>
            </a:pPr>
            <a:r>
              <a:rPr lang="cs-CZ" sz="2000" i="1" u="sng" dirty="0"/>
              <a:t>Způsobilé výdaje, ze kterých je stanovena dotace, jsou realizovány/vynaloženy následující formou:</a:t>
            </a:r>
          </a:p>
          <a:p>
            <a:r>
              <a:rPr lang="cs-CZ" sz="2000" dirty="0"/>
              <a:t>bezhotovostní platbou – žadatel/příjemce dotace je povinen realizovat finanční operace související s financováním výdajů, ze kterých je stanovena dotace, pouze prostřednictvím vlastního bankovního účtu, </a:t>
            </a:r>
          </a:p>
          <a:p>
            <a:r>
              <a:rPr lang="cs-CZ" sz="2000" dirty="0"/>
              <a:t>hotovostní platbou – maximální výše výdajů, ze kterých je stanovena dotace, realizovaných v hotovosti v rámci jednoho projektu může činit 100 000 Kč. </a:t>
            </a:r>
          </a:p>
          <a:p>
            <a:pPr marL="0" indent="0">
              <a:buNone/>
            </a:pPr>
            <a:r>
              <a:rPr lang="cs-CZ" sz="2000" dirty="0"/>
              <a:t>Výdaje, ze kterých je stanovena dotace, </a:t>
            </a:r>
            <a:r>
              <a:rPr lang="cs-CZ" sz="2000" b="1" dirty="0"/>
              <a:t>vznikly nejdříve ke dni zaregistrování Žádosti o dotaci na MAS </a:t>
            </a:r>
            <a:r>
              <a:rPr lang="cs-CZ" sz="2000" dirty="0"/>
              <a:t>(za vznik výdaje je považováno </a:t>
            </a:r>
            <a:r>
              <a:rPr lang="cs-CZ" sz="2000" b="1" dirty="0"/>
              <a:t>datum vystavení objednávky nebo uzavření smlouvy </a:t>
            </a:r>
            <a:r>
              <a:rPr lang="cs-CZ" sz="2000" dirty="0"/>
              <a:t>– nevztahuje se na smlouvy o smlouvě budoucí a na smlouvy, jejichž účinnost je podmíněna získáním příslušné dotace) a byly skutečně uhrazeny nejpozději </a:t>
            </a:r>
            <a:r>
              <a:rPr lang="pt-BR" sz="2000" dirty="0"/>
              <a:t>do data podání Žádosti o platbu</a:t>
            </a:r>
            <a:r>
              <a:rPr lang="cs-CZ" sz="2000" dirty="0"/>
              <a:t>.</a:t>
            </a:r>
            <a:r>
              <a:rPr lang="pt-BR" sz="2000" dirty="0"/>
              <a:t> </a:t>
            </a:r>
            <a:endParaRPr lang="cs-CZ" sz="2000" dirty="0"/>
          </a:p>
          <a:p>
            <a:pPr marL="0" indent="0">
              <a:buNone/>
            </a:pPr>
            <a:endParaRPr lang="cs-CZ" sz="500" dirty="0"/>
          </a:p>
          <a:p>
            <a:pPr marL="0" indent="0">
              <a:buNone/>
            </a:pPr>
            <a:r>
              <a:rPr lang="cs-CZ" sz="2000" i="1" u="sng" dirty="0"/>
              <a:t>Výdaje, ze kterých je stanovena dotace, musí být doloženy příslušnými doklady, a to: </a:t>
            </a:r>
          </a:p>
          <a:p>
            <a:r>
              <a:rPr lang="cs-CZ" sz="2000" dirty="0"/>
              <a:t>účetním/daňovým dokladem (do hodnoty zakázky nepřevyšující hodnotu 100 000 Kč bez DPH), </a:t>
            </a:r>
          </a:p>
          <a:p>
            <a:r>
              <a:rPr lang="cs-CZ" sz="2000" dirty="0"/>
              <a:t>smlouvou a účetním/daňovým dokladem v případě, že hodnota zakázky přesáhne 100 000 Kč bez DPH; pokud výdaj nepřesáhne hodnotu 500 000 Kč bez DPH, lze smlouvu nahradit objednávkou (akceptovatelná je i internetová objednávka). </a:t>
            </a:r>
          </a:p>
          <a:p>
            <a:pPr marL="0" indent="0">
              <a:buNone/>
            </a:pPr>
            <a:endParaRPr lang="pt-BR" sz="2000" dirty="0"/>
          </a:p>
          <a:p>
            <a:endParaRPr lang="cs-CZ" sz="2000" dirty="0"/>
          </a:p>
          <a:p>
            <a:pPr marL="0" indent="0">
              <a:buNone/>
            </a:pPr>
            <a:endParaRPr lang="cs-CZ" sz="2000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xmlns="" id="{6AC2B02E-434D-4490-89BB-5CCD7DA77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25824-49D7-40A8-95BA-C8F721B7E52A}" type="slidenum">
              <a:rPr lang="cs-CZ" smtClean="0"/>
              <a:t>16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759344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3555BD5-7C5C-4ED2-990E-E3B120EFE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07504"/>
            <a:ext cx="10515600" cy="692711"/>
          </a:xfrm>
        </p:spPr>
        <p:txBody>
          <a:bodyPr>
            <a:normAutofit/>
          </a:bodyPr>
          <a:lstStyle/>
          <a:p>
            <a:pPr algn="ctr"/>
            <a:r>
              <a:rPr lang="cs-CZ" sz="3200" b="1" dirty="0"/>
              <a:t>Fiche 2 Základní služby a obnova obcí – Způsobilé výdaje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9A8A2B02-145E-491F-83A2-DD7A922CDA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708454"/>
            <a:ext cx="10515600" cy="575824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100" dirty="0"/>
          </a:p>
          <a:p>
            <a:pPr marL="0" indent="0">
              <a:buNone/>
            </a:pPr>
            <a:r>
              <a:rPr lang="cs-CZ" sz="2000" b="1" u="sng" dirty="0"/>
              <a:t>Kulturní, spolková a společenská zařízení, včetně komunitních center, center vzdělávání a knihoven </a:t>
            </a:r>
          </a:p>
          <a:p>
            <a:r>
              <a:rPr lang="cs-CZ" sz="2000" dirty="0"/>
              <a:t>Investice do staveb, strojů, technologií a dalšího vybavení pro vyjmenované zařízení. </a:t>
            </a:r>
          </a:p>
          <a:p>
            <a:r>
              <a:rPr lang="cs-CZ" sz="2000" dirty="0"/>
              <a:t>Jedná se např. o výstavbu či rekonstrukci kulturního, spolkového a společenského zařízení, komunitního centra, centra vzdělávání, obecní knihovny, včetně příslušného zázemí (šatny, umývárny, toalety, sklady, kuchyňky, technické místnosti apod.). Pořízení technologií a dalšího vybavení pro výše uvedená zařízení či kulturní a spolkovou činnost, včetně mobilního zařízení pro kulturní či spolkové akce pro veřejnost – např. mobilní přístřešky (velkokapacitní stany, party stany, nůžkové stany apod.), mobilní stánky, pódia včetně zastřešení, pivní sety, mobilní toalety, venkovní topidla, ozvučovací, osvětlovací a projekční vybavení. </a:t>
            </a:r>
          </a:p>
          <a:p>
            <a:r>
              <a:rPr lang="cs-CZ" sz="2000" b="1" dirty="0"/>
              <a:t>Komunitní centrum </a:t>
            </a:r>
            <a:r>
              <a:rPr lang="cs-CZ" sz="2000" dirty="0"/>
              <a:t>je veřejné víceúčelové zařízení sloužící ke konání nejrůznějších aktivit (kulturních, vzdělávacích, sportovních, rekreačních či sociálních) pro určitou komunitu anebo k poskytování sociálních služeb se zaměřením na řešení nepříznivé sociální situace a sociálního začleňování. Cílem komunitního centra je zlepšit sociální situaci jednotlivců a komunity jako celku. </a:t>
            </a:r>
          </a:p>
          <a:p>
            <a:r>
              <a:rPr lang="cs-CZ" sz="2000" b="1" dirty="0"/>
              <a:t>Centra vzdělávání </a:t>
            </a:r>
            <a:r>
              <a:rPr lang="cs-CZ" sz="2000" dirty="0"/>
              <a:t>jsou centra pro zájmové, neformální a celoživotní vzdělávání, a to domy dětí a mládeže, střediska volného času, základní umělecké školy, vzdělávací a školící centra. Jedná se o organizované vzdělávací aktivity, které jsou dobrovolné, mimo rámec zavedeného oficiálního vzdělávacího systému. 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xmlns="" id="{6AC2B02E-434D-4490-89BB-5CCD7DA77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25824-49D7-40A8-95BA-C8F721B7E52A}" type="slidenum">
              <a:rPr lang="cs-CZ" smtClean="0"/>
              <a:t>17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333853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3555BD5-7C5C-4ED2-990E-E3B120EFE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07504"/>
            <a:ext cx="10515600" cy="692711"/>
          </a:xfrm>
        </p:spPr>
        <p:txBody>
          <a:bodyPr>
            <a:normAutofit/>
          </a:bodyPr>
          <a:lstStyle/>
          <a:p>
            <a:pPr algn="ctr"/>
            <a:r>
              <a:rPr lang="cs-CZ" sz="3200" b="1" dirty="0"/>
              <a:t>Fiche 2 Základní služby a obnova obcí – Způsobilé výdaje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9A8A2B02-145E-491F-83A2-DD7A922CDA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708454"/>
            <a:ext cx="10515600" cy="575824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cs-CZ" sz="100" dirty="0"/>
          </a:p>
          <a:p>
            <a:pPr marL="0" indent="0">
              <a:buNone/>
            </a:pPr>
            <a:r>
              <a:rPr lang="cs-CZ" sz="2000" b="1" u="sng" dirty="0"/>
              <a:t>Drobná infrastruktura a základní služby (zastávky veřejné dopravy, hřbitovy, dětská hřiště a sportoviště, prostory pro separaci odpadů, komunální technika včetně zázemí) </a:t>
            </a:r>
          </a:p>
          <a:p>
            <a:r>
              <a:rPr lang="cs-CZ" sz="2000" dirty="0"/>
              <a:t>Investice do staveb, strojů, technologií a dalšího vybavení pro vyjmenovaná zařízení </a:t>
            </a:r>
          </a:p>
          <a:p>
            <a:r>
              <a:rPr lang="cs-CZ" sz="2000" b="1" dirty="0"/>
              <a:t>Zastávkou veřejné dopravy </a:t>
            </a:r>
            <a:r>
              <a:rPr lang="cs-CZ" sz="2000" dirty="0"/>
              <a:t>se rozumí označené místo, které je určeno pro zastavování autobusů/vlaků a pro nástup, výstup nebo přestup cestujících. Zastávka autobusové dopravy může obsahovat místo pro zastavování autobusů (zastávkový pruh) a místo pro pobyt a pohyb cestujících (nástupiště), přístřešek, ochranné prvky, osvětlení. V případě vlakové dopravy se jedná jen o místo pro pobyt cestujících – nástupiště, přístřešek (nejedná se o kolejiště). Dále je způsobilé vybavení zastávky např. označení zastávky, informace o provozu, nádoby na odpad, lavičky apod. </a:t>
            </a:r>
          </a:p>
          <a:p>
            <a:r>
              <a:rPr lang="cs-CZ" sz="2000" b="1" dirty="0"/>
              <a:t>Hřbitovem </a:t>
            </a:r>
            <a:r>
              <a:rPr lang="cs-CZ" sz="2000" dirty="0"/>
              <a:t>se rozumí veřejnosti přístupný prostor, který slouží k uchovávání ostatků zesnulých, včetně rozptylové loučky. V rámci hřbitova lze podpořit cesty, kolumbária, ohrazení/oplocení, osvětlení, terénní úpravy, zeleň, márnice a drobné památky (sochy, kříže apod.), nádoby na odpad a lavičky. Způsobilý je vodovod na vlastním území hřbitova maximálně po přípojku na hlavní vodovodní řad. </a:t>
            </a:r>
          </a:p>
          <a:p>
            <a:r>
              <a:rPr lang="cs-CZ" sz="2000" b="1" dirty="0"/>
              <a:t>Dětská hřiště a sportoviště </a:t>
            </a:r>
            <a:r>
              <a:rPr lang="cs-CZ" sz="2000" dirty="0"/>
              <a:t>jsou veřejné prostory nebo zařízení volnočasového a oddechového areálu. Jedná se nejen o dětská hřiště (se skluzavkami, hracími domky, věžovými sestavami, houpačkami, prolézačkami, kolotoči, pískovišti apod.) či sportovní hřiště pro různé druhy sportů, ale i </a:t>
            </a:r>
            <a:r>
              <a:rPr lang="cs-CZ" sz="2000" dirty="0" err="1"/>
              <a:t>workoutová</a:t>
            </a:r>
            <a:r>
              <a:rPr lang="cs-CZ" sz="2000" dirty="0"/>
              <a:t> hřiště, nebo samostatné herní a sportovní prvky pro volnočasové aktivity široké veřejnosti. Jedná se i o související zázemí a sociálního zařízení (např. šatny, sprchy, toalety, včetně zařizovacích předmětů atp.), tribuny, střídačky (pevně zabudované), oplocení, osvětlení, mobiliář (např. lavičky, odpadkové koše). </a:t>
            </a:r>
          </a:p>
          <a:p>
            <a:r>
              <a:rPr lang="cs-CZ" sz="2000" b="1" dirty="0"/>
              <a:t>Prostorem pro separaci odpadu </a:t>
            </a:r>
            <a:r>
              <a:rPr lang="cs-CZ" sz="2000" dirty="0"/>
              <a:t>se rozumí zpevněná plocha sběrného místa odpadu, která slouží pro ukládání komunálního odpadu, součástí jsou i odpadní nádoby na separaci komunálního odpadu či přístřešky, konstrukce a jiné ohraničení/oplocení tohoto prostoru. Prostor se může nacházet i na sběrném dvoře. </a:t>
            </a:r>
          </a:p>
          <a:p>
            <a:r>
              <a:rPr lang="cs-CZ" sz="2000" b="1" dirty="0"/>
              <a:t>Komunální technikou </a:t>
            </a:r>
            <a:r>
              <a:rPr lang="cs-CZ" sz="2000" dirty="0"/>
              <a:t>se rozumí technika využívaná pro péči a úpravu komunálních ploch, silnic a chodníků, technika pro zimní údržbu, technika pro svoz odpadu a příslušné zázemí pro danou techniku (např. sklady, garáže, zázemí pro zaměstnance). Jedná se např. o malotraktory s různými nástavbami, </a:t>
            </a:r>
            <a:r>
              <a:rPr lang="cs-CZ" sz="2000" dirty="0" err="1"/>
              <a:t>štěpkovače</a:t>
            </a:r>
            <a:r>
              <a:rPr lang="cs-CZ" sz="2000" dirty="0"/>
              <a:t>, sekačky, křovinořezy, sypače, frézy. 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xmlns="" id="{6AC2B02E-434D-4490-89BB-5CCD7DA77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25824-49D7-40A8-95BA-C8F721B7E52A}" type="slidenum">
              <a:rPr lang="cs-CZ" smtClean="0"/>
              <a:t>18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552289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3555BD5-7C5C-4ED2-990E-E3B120EFE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07504"/>
            <a:ext cx="10515600" cy="692711"/>
          </a:xfrm>
        </p:spPr>
        <p:txBody>
          <a:bodyPr>
            <a:normAutofit/>
          </a:bodyPr>
          <a:lstStyle/>
          <a:p>
            <a:pPr algn="ctr"/>
            <a:r>
              <a:rPr lang="cs-CZ" sz="3200" b="1" dirty="0"/>
              <a:t>Fiche 2 Základní služby a obnova obcí – Způsobilé výdaje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9A8A2B02-145E-491F-83A2-DD7A922CDA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708454"/>
            <a:ext cx="10515600" cy="575824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r>
              <a:rPr lang="cs-CZ" sz="1800" b="1" u="sng" dirty="0"/>
              <a:t>Drobné památky místního významu </a:t>
            </a:r>
          </a:p>
          <a:p>
            <a:r>
              <a:rPr lang="cs-CZ" sz="1800" dirty="0"/>
              <a:t>Rekonstrukce a opravy včetně restaurování drobných památek místního významu. </a:t>
            </a:r>
          </a:p>
          <a:p>
            <a:r>
              <a:rPr lang="cs-CZ" sz="1800" b="1" dirty="0"/>
              <a:t>Drobnými památkami místního významu </a:t>
            </a:r>
            <a:r>
              <a:rPr lang="cs-CZ" sz="1800" dirty="0"/>
              <a:t>jsou např. smírčí kříže, křížky, pomníky padlým, historické pamětní desky, význačné náhrobky či hrobky, morové sloupy, boží muka, milníky, kapličky, zvoničky, kašny, sochy a sousoší, plastiky, popř. i skalní reliéfy či pamětní nápisy a jiné veřejné přístupné drobné památky. </a:t>
            </a:r>
          </a:p>
          <a:p>
            <a:endParaRPr lang="cs-CZ" sz="2000" dirty="0"/>
          </a:p>
          <a:p>
            <a:pPr marL="0" indent="0">
              <a:buNone/>
            </a:pPr>
            <a:r>
              <a:rPr lang="cs-CZ" sz="2000" b="1" u="sng" dirty="0"/>
              <a:t>Školská zařízení (zařízení školního stravování, školní sportoviště/tělocvičny a venkovní prostory) </a:t>
            </a:r>
          </a:p>
          <a:p>
            <a:r>
              <a:rPr lang="cs-CZ" sz="2000" dirty="0"/>
              <a:t>Investice do staveb, strojů, technologií a dalšího vybavení pro vyjmenovaná zařízení. </a:t>
            </a:r>
          </a:p>
          <a:p>
            <a:r>
              <a:rPr lang="cs-CZ" sz="2000" dirty="0"/>
              <a:t>Jedná se např. o výstavbu či rekonstrukci stravovacího zařízení (kuchyně, jídelny, výdejny), školního sportoviště, tělocvičny, školní zahrady, altánu; pořízení vybavení stravovacího zařízení, sportovního náčiní, venkovní mobiliář a herní prvky. 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xmlns="" id="{6AC2B02E-434D-4490-89BB-5CCD7DA77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25824-49D7-40A8-95BA-C8F721B7E52A}" type="slidenum">
              <a:rPr lang="cs-CZ" smtClean="0"/>
              <a:t>19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876038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DB4A8D8-FB58-4764-BAC3-F03DF59BE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687" y="926634"/>
            <a:ext cx="3778624" cy="719604"/>
          </a:xfrm>
        </p:spPr>
        <p:txBody>
          <a:bodyPr>
            <a:normAutofit/>
          </a:bodyPr>
          <a:lstStyle/>
          <a:p>
            <a:pPr algn="ctr"/>
            <a:r>
              <a:rPr lang="cs-CZ" sz="3200" b="1" dirty="0"/>
              <a:t>Program semináře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9DC3F779-5822-4A7F-8EC5-F50630E23B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arenR"/>
            </a:pPr>
            <a:r>
              <a:rPr lang="cs-CZ" sz="1900" dirty="0"/>
              <a:t>Úvod </a:t>
            </a:r>
          </a:p>
          <a:p>
            <a:pPr marL="457200" indent="-457200">
              <a:buFont typeface="+mj-lt"/>
              <a:buAutoNum type="arabicParenR"/>
            </a:pPr>
            <a:endParaRPr lang="cs-CZ" sz="1900" dirty="0"/>
          </a:p>
          <a:p>
            <a:pPr marL="457200" indent="-457200">
              <a:buFont typeface="+mj-lt"/>
              <a:buAutoNum type="arabicParenR"/>
            </a:pPr>
            <a:r>
              <a:rPr lang="cs-CZ" sz="1900" dirty="0"/>
              <a:t>Představení výzvy – parametry, podporované aktivity, způsobilé výdaje atd.</a:t>
            </a:r>
          </a:p>
          <a:p>
            <a:pPr marL="457200" indent="-457200">
              <a:buFont typeface="+mj-lt"/>
              <a:buAutoNum type="arabicParenR"/>
            </a:pPr>
            <a:endParaRPr lang="cs-CZ" sz="1900" dirty="0"/>
          </a:p>
          <a:p>
            <a:pPr marL="457200" indent="-457200">
              <a:buFont typeface="+mj-lt"/>
              <a:buAutoNum type="arabicParenR"/>
            </a:pPr>
            <a:r>
              <a:rPr lang="cs-CZ" sz="1900" dirty="0"/>
              <a:t>Základní informace o podávání Žádostí o dotaci na MAS</a:t>
            </a:r>
          </a:p>
          <a:p>
            <a:pPr marL="457200" indent="-457200">
              <a:buFont typeface="+mj-lt"/>
              <a:buAutoNum type="arabicParenR"/>
            </a:pPr>
            <a:endParaRPr lang="cs-CZ" sz="1900" dirty="0"/>
          </a:p>
          <a:p>
            <a:pPr marL="457200" indent="-457200">
              <a:buFont typeface="+mj-lt"/>
              <a:buAutoNum type="arabicParenR"/>
            </a:pPr>
            <a:r>
              <a:rPr lang="cs-CZ" sz="1900" dirty="0"/>
              <a:t>Diskuze, dotazy</a:t>
            </a:r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xmlns="" id="{9F3D7964-8825-463E-8131-E6B024E32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25824-49D7-40A8-95BA-C8F721B7E52A}" type="slidenum">
              <a:rPr lang="cs-CZ" smtClean="0"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167350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3555BD5-7C5C-4ED2-990E-E3B120EFE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07504"/>
            <a:ext cx="10515600" cy="692711"/>
          </a:xfrm>
        </p:spPr>
        <p:txBody>
          <a:bodyPr>
            <a:normAutofit/>
          </a:bodyPr>
          <a:lstStyle/>
          <a:p>
            <a:pPr algn="ctr"/>
            <a:r>
              <a:rPr lang="cs-CZ" sz="3200" b="1" dirty="0"/>
              <a:t>Fiche 2 Základní služby a obnova obcí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9A8A2B02-145E-491F-83A2-DD7A922CDA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708454"/>
            <a:ext cx="10515600" cy="575824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r>
              <a:rPr lang="cs-CZ" sz="1800" b="1" u="sng" dirty="0"/>
              <a:t>Kritéria přijatelnosti projektu</a:t>
            </a:r>
            <a:endParaRPr lang="cs-CZ" sz="1800" dirty="0"/>
          </a:p>
          <a:p>
            <a:r>
              <a:rPr lang="cs-CZ" sz="1800" dirty="0"/>
              <a:t>Kritéria přijatelnosti projektu stanovená v části B. Specifické podmínky společné pro všechny </a:t>
            </a:r>
            <a:r>
              <a:rPr lang="cs-CZ" sz="1800" dirty="0" err="1"/>
              <a:t>Fiche</a:t>
            </a:r>
            <a:r>
              <a:rPr lang="cs-CZ" sz="1800" dirty="0"/>
              <a:t>, kapitola 5. </a:t>
            </a:r>
          </a:p>
          <a:p>
            <a:r>
              <a:rPr lang="cs-CZ" sz="1800" dirty="0"/>
              <a:t>V případě knihoven se jedná o knihovny zřízené podle §3 odst. 1 písm. c) zákona č. 257/2001 Sb. o knihovnách a podmínkách provozování veřejných knihovnických a informačních služeb, ve znění pozdějších předpisů, a zároveň se nejedná o profesionální knihovnu dle seznamu profesionálních knihoven podporovaných z Integrovaného regionálního operačního programu 2021-2027. 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xmlns="" id="{6AC2B02E-434D-4490-89BB-5CCD7DA77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25824-49D7-40A8-95BA-C8F721B7E52A}" type="slidenum">
              <a:rPr lang="cs-CZ" smtClean="0"/>
              <a:t>20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976360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3555BD5-7C5C-4ED2-990E-E3B120EFE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07504"/>
            <a:ext cx="10515600" cy="692711"/>
          </a:xfrm>
        </p:spPr>
        <p:txBody>
          <a:bodyPr>
            <a:normAutofit/>
          </a:bodyPr>
          <a:lstStyle/>
          <a:p>
            <a:pPr algn="ctr"/>
            <a:r>
              <a:rPr lang="cs-CZ" sz="3200" b="1" dirty="0"/>
              <a:t>Fiche 2 Základní služby a obnova obcí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9A8A2B02-145E-491F-83A2-DD7A922CDA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708454"/>
            <a:ext cx="10515600" cy="575824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r>
              <a:rPr lang="cs-CZ" sz="1800" b="1" u="sng" dirty="0"/>
              <a:t>Další podmínky</a:t>
            </a:r>
            <a:endParaRPr lang="cs-CZ" sz="1800" dirty="0"/>
          </a:p>
          <a:p>
            <a:endParaRPr lang="cs-CZ" sz="500" dirty="0"/>
          </a:p>
          <a:p>
            <a:pPr marL="0" indent="0">
              <a:buNone/>
            </a:pPr>
            <a:r>
              <a:rPr lang="cs-CZ" sz="1800" dirty="0"/>
              <a:t>1) Další podmínky stanovené v části B. Specifické podmínky společné pro všechny </a:t>
            </a:r>
            <a:r>
              <a:rPr lang="cs-CZ" sz="1800" dirty="0" err="1"/>
              <a:t>Fiche</a:t>
            </a:r>
            <a:r>
              <a:rPr lang="cs-CZ" sz="1800" dirty="0"/>
              <a:t>, kapitola 6. </a:t>
            </a:r>
          </a:p>
          <a:p>
            <a:pPr marL="0" indent="0">
              <a:buNone/>
            </a:pPr>
            <a:r>
              <a:rPr lang="cs-CZ" sz="1800" dirty="0"/>
              <a:t>2) Dotaci nelze poskytnout na střední a vysoké školy, profesionální knihovny, nákup knih, časopisů a tiskovin (včetně digitálních forem). </a:t>
            </a:r>
          </a:p>
          <a:p>
            <a:pPr marL="0" indent="0">
              <a:buNone/>
            </a:pPr>
            <a:r>
              <a:rPr lang="cs-CZ" sz="1800" dirty="0"/>
              <a:t>3) V případě, že je žadatelem obec nebo svazek obcí, může být projekt provozován rovněž právnickou osobou zřízenou/založenou touto obcí/tímto svazkem obcí, nebo v případě využívání předmětu dotace pouze k volnočasovým aktivitám i jiným subjektem. </a:t>
            </a:r>
          </a:p>
          <a:p>
            <a:pPr marL="0" indent="0">
              <a:buNone/>
            </a:pPr>
            <a:r>
              <a:rPr lang="cs-CZ" sz="1800" dirty="0"/>
              <a:t>4) V případě dětských hřišť a sportovišť realizovaných v rámci aktivity b) budou podporovány projekty sloužící široké veřejnosti, jejich užívání není zpoplatněno a jsou veřejně přístupné. </a:t>
            </a:r>
          </a:p>
          <a:p>
            <a:pPr marL="0" indent="0">
              <a:buNone/>
            </a:pPr>
            <a:r>
              <a:rPr lang="cs-CZ" sz="1800" dirty="0"/>
              <a:t>5) Školská zařízení se týkají pouze základních a mateřských škol, zároveň nebudou podporovány aktivity ve školách zřízených dle §16 odst. 9 zákona č. 561/2004 Sb., o předškolním, základním, středním, vyšším odborném a jiném vzdělávání (školský zákon), ve znění pozdějších předpisů, a ve školách zřízených při zařízeních pro výkon ústavní a ochranné výchovy. </a:t>
            </a:r>
          </a:p>
          <a:p>
            <a:pPr marL="0" indent="0">
              <a:buNone/>
            </a:pPr>
            <a:r>
              <a:rPr lang="cs-CZ" sz="1800" dirty="0"/>
              <a:t>6) V případě, že je předmět dotace využit i na hospodářskou činnost, nelze zvolit režim nezakládá veřejnou podporu, ale </a:t>
            </a:r>
            <a:r>
              <a:rPr lang="cs-CZ" sz="1800" i="1" dirty="0"/>
              <a:t>de </a:t>
            </a:r>
            <a:r>
              <a:rPr lang="cs-CZ" sz="1800" i="1" dirty="0" err="1"/>
              <a:t>minimis</a:t>
            </a:r>
            <a:r>
              <a:rPr lang="cs-CZ" sz="1800" i="1" dirty="0"/>
              <a:t> </a:t>
            </a:r>
            <a:r>
              <a:rPr lang="cs-CZ" sz="1800" dirty="0"/>
              <a:t>nebo ABER. </a:t>
            </a:r>
          </a:p>
          <a:p>
            <a:pPr marL="0" indent="0">
              <a:buNone/>
            </a:pPr>
            <a:r>
              <a:rPr lang="cs-CZ" sz="1800" dirty="0"/>
              <a:t>7) V případě, že je žadatelem nestátní nezisková organizace, musí se jednat o subjekt s historií alespoň dva roky před podáním Žádosti o dotaci na SZIF v oblasti, která je předmětem dotace. </a:t>
            </a:r>
          </a:p>
          <a:p>
            <a:pPr marL="0" indent="0">
              <a:buNone/>
            </a:pPr>
            <a:r>
              <a:rPr lang="cs-CZ" sz="1800" dirty="0"/>
              <a:t>8) Projekty týkající se objektů, na který se vztahuje památková ochrana podle zákona č. 20/1987 Sb., o státní památkové péči, ve znění pozdějších předpisů, musí být v souladu se stanoviskem příslušného orgánu památkové péče. 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xmlns="" id="{6AC2B02E-434D-4490-89BB-5CCD7DA77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25824-49D7-40A8-95BA-C8F721B7E52A}" type="slidenum">
              <a:rPr lang="cs-CZ" smtClean="0"/>
              <a:t>21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539635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3555BD5-7C5C-4ED2-990E-E3B120EFE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07504"/>
            <a:ext cx="10515600" cy="692711"/>
          </a:xfrm>
        </p:spPr>
        <p:txBody>
          <a:bodyPr>
            <a:normAutofit/>
          </a:bodyPr>
          <a:lstStyle/>
          <a:p>
            <a:pPr algn="ctr"/>
            <a:r>
              <a:rPr lang="cs-CZ" sz="3200" b="1" dirty="0"/>
              <a:t>Fiche 2 Základní služby a obnova obcí – Preferenční kritéria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9A8A2B02-145E-491F-83A2-DD7A922CDA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708454"/>
            <a:ext cx="10515600" cy="575824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100" dirty="0"/>
          </a:p>
          <a:p>
            <a:pPr marL="0" indent="0">
              <a:buNone/>
            </a:pPr>
            <a:r>
              <a:rPr lang="cs-CZ" sz="1800" b="1" u="sng" dirty="0"/>
              <a:t>Počet obyvatel obce</a:t>
            </a:r>
            <a:endParaRPr lang="cs-CZ" sz="500" dirty="0"/>
          </a:p>
          <a:p>
            <a:pPr marL="0" indent="0">
              <a:buNone/>
            </a:pPr>
            <a:r>
              <a:rPr lang="cs-CZ" sz="1800" dirty="0"/>
              <a:t>Místo realizace projektu se nachází v obci do 1 000 obyvatel včetně 				15 bodů</a:t>
            </a:r>
          </a:p>
          <a:p>
            <a:pPr marL="0" indent="0">
              <a:buNone/>
            </a:pPr>
            <a:r>
              <a:rPr lang="pl-PL" sz="1800" dirty="0"/>
              <a:t>Místo realizace projektu se nachází v obci od 1 001 do 3 000 obyvatel včetně 			10 bodů</a:t>
            </a:r>
          </a:p>
          <a:p>
            <a:pPr marL="0" indent="0">
              <a:buNone/>
            </a:pPr>
            <a:r>
              <a:rPr lang="cs-CZ" sz="1800" dirty="0"/>
              <a:t>Místo realizace projektu se nachází v obci, která má 3 001 a více obyvatel 			5 bodů</a:t>
            </a:r>
          </a:p>
          <a:p>
            <a:pPr marL="0" indent="0">
              <a:buNone/>
            </a:pPr>
            <a:endParaRPr lang="cs-CZ" sz="500" dirty="0"/>
          </a:p>
          <a:p>
            <a:pPr marL="0" indent="0">
              <a:buNone/>
            </a:pPr>
            <a:r>
              <a:rPr lang="cs-CZ" sz="1800" b="1" u="sng" dirty="0"/>
              <a:t>Finanční náročnost projektu</a:t>
            </a:r>
            <a:endParaRPr lang="cs-CZ" sz="500" dirty="0"/>
          </a:p>
          <a:p>
            <a:pPr marL="0" indent="0">
              <a:buNone/>
            </a:pPr>
            <a:r>
              <a:rPr lang="cs-CZ" sz="1800" dirty="0"/>
              <a:t>Výše způsobilých výdajů, ze kterých je stanovena dotace, je do 300 tis. Kč včetně		10 bodů</a:t>
            </a:r>
          </a:p>
          <a:p>
            <a:pPr marL="0" indent="0">
              <a:buNone/>
            </a:pPr>
            <a:r>
              <a:rPr lang="pl-PL" sz="1800" dirty="0"/>
              <a:t>Výše způsobilých výdajů, ze kterých je stanovena dotace, je větší než 300 tis. Kč, maximálně však 450 tis. Kč											5 bodů</a:t>
            </a:r>
          </a:p>
          <a:p>
            <a:pPr marL="0" indent="0">
              <a:buNone/>
            </a:pPr>
            <a:r>
              <a:rPr lang="cs-CZ" sz="1800" b="1" u="sng" dirty="0"/>
              <a:t>Délka realizace projektu</a:t>
            </a:r>
            <a:endParaRPr lang="cs-CZ" sz="500" dirty="0"/>
          </a:p>
          <a:p>
            <a:pPr marL="0" indent="0">
              <a:buNone/>
            </a:pPr>
            <a:r>
              <a:rPr lang="pl-PL" sz="1800" dirty="0"/>
              <a:t>Z harmonogramu projektu vyplývá, že realizace projektu (od podpisu Dohody po podání ŽOP) bude do max. 6 měsíců od data podpisu Dohody.</a:t>
            </a:r>
            <a:r>
              <a:rPr lang="cs-CZ" sz="1800" dirty="0"/>
              <a:t>							15 bodů</a:t>
            </a:r>
          </a:p>
          <a:p>
            <a:pPr marL="0" indent="0">
              <a:buNone/>
            </a:pPr>
            <a:r>
              <a:rPr lang="pl-PL" sz="1800" dirty="0"/>
              <a:t>Z harmonogramu projektu vyplývá, že realizace projektu bude více než 6 měsíců, max. však do 12 měsíců od data podpisu Dohody.								10 bodů</a:t>
            </a:r>
          </a:p>
          <a:p>
            <a:pPr marL="0" indent="0">
              <a:buNone/>
            </a:pPr>
            <a:r>
              <a:rPr lang="cs-CZ" sz="1800" dirty="0"/>
              <a:t>Z harmonogramu projektu vyplývá, že realizace projektu bude delší než 12 měsíců od data podpisu Dohody, maximálně však 24 měsíců.								5 bodů</a:t>
            </a:r>
          </a:p>
          <a:p>
            <a:pPr marL="0" indent="0">
              <a:buNone/>
            </a:pPr>
            <a:endParaRPr lang="pl-PL" sz="1800" dirty="0"/>
          </a:p>
          <a:p>
            <a:pPr marL="0" indent="0">
              <a:buNone/>
            </a:pPr>
            <a:endParaRPr lang="cs-CZ" sz="1800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xmlns="" id="{6AC2B02E-434D-4490-89BB-5CCD7DA77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25824-49D7-40A8-95BA-C8F721B7E52A}" type="slidenum">
              <a:rPr lang="cs-CZ" smtClean="0"/>
              <a:t>22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508000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3555BD5-7C5C-4ED2-990E-E3B120EFE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07504"/>
            <a:ext cx="10515600" cy="692711"/>
          </a:xfrm>
        </p:spPr>
        <p:txBody>
          <a:bodyPr>
            <a:normAutofit/>
          </a:bodyPr>
          <a:lstStyle/>
          <a:p>
            <a:pPr algn="ctr"/>
            <a:r>
              <a:rPr lang="cs-CZ" sz="3200" b="1" dirty="0"/>
              <a:t>Fiche 2 Základní služby a obnova obcí – Preferenční kritéria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9A8A2B02-145E-491F-83A2-DD7A922CDA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708454"/>
            <a:ext cx="10515600" cy="575824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100" dirty="0"/>
          </a:p>
          <a:p>
            <a:pPr marL="0" indent="0">
              <a:buNone/>
            </a:pPr>
            <a:endParaRPr lang="cs-CZ" sz="1800" b="1" u="sng" dirty="0"/>
          </a:p>
          <a:p>
            <a:pPr marL="0" indent="0">
              <a:buNone/>
            </a:pPr>
            <a:r>
              <a:rPr lang="cs-CZ" sz="1800" b="1" u="sng" dirty="0"/>
              <a:t>Součástí projektového záměru jsou jeho rizika a způsoby jejich eliminace</a:t>
            </a:r>
            <a:endParaRPr lang="cs-CZ" sz="500" dirty="0"/>
          </a:p>
          <a:p>
            <a:pPr marL="0" indent="0">
              <a:buNone/>
            </a:pPr>
            <a:r>
              <a:rPr lang="cs-CZ" sz="1800" dirty="0"/>
              <a:t>Žadatel v nepovinné příloze Hlavní rizika projektu uvedl hlavní rizika v realizační fázi a fázi udržitelnosti projektu a způsob jejich eliminace.								10 bodů</a:t>
            </a:r>
          </a:p>
          <a:p>
            <a:pPr marL="0" indent="0">
              <a:buNone/>
            </a:pPr>
            <a:r>
              <a:rPr lang="pl-PL" sz="1800" dirty="0"/>
              <a:t>Žadatel v nepovinné příloze Hlavní rizika projektu uvedl rizika pouze v některé fázi či v neúplném znění, žadatel nepředložil nepovinnou přílohu.							0 bodů</a:t>
            </a:r>
          </a:p>
          <a:p>
            <a:pPr marL="0" indent="0">
              <a:spcBef>
                <a:spcPts val="0"/>
              </a:spcBef>
              <a:buNone/>
            </a:pPr>
            <a:endParaRPr lang="cs-CZ" sz="500" dirty="0"/>
          </a:p>
          <a:p>
            <a:pPr marL="0" indent="0">
              <a:buNone/>
            </a:pPr>
            <a:r>
              <a:rPr lang="cs-CZ" sz="1800" b="1" u="sng" dirty="0"/>
              <a:t>Propagace nad rámec povinné publicity</a:t>
            </a:r>
            <a:endParaRPr lang="cs-CZ" sz="500" dirty="0"/>
          </a:p>
          <a:p>
            <a:pPr marL="0" indent="0">
              <a:buNone/>
            </a:pPr>
            <a:r>
              <a:rPr lang="cs-CZ" sz="1800" dirty="0"/>
              <a:t>V rámci projektu bude využita propagace MAS anebo CLLD nad rámec povinné publicity.		10 bodů</a:t>
            </a:r>
          </a:p>
          <a:p>
            <a:pPr marL="0" indent="0">
              <a:buNone/>
            </a:pPr>
            <a:r>
              <a:rPr lang="pl-PL" sz="1800" dirty="0"/>
              <a:t>V rámci projektu nebude využita propagace MAS anebo CLLD nad rámec povinné publicity.	0 bodů</a:t>
            </a:r>
          </a:p>
          <a:p>
            <a:pPr marL="0" indent="0">
              <a:spcBef>
                <a:spcPts val="0"/>
              </a:spcBef>
              <a:buNone/>
            </a:pPr>
            <a:endParaRPr lang="pl-PL" sz="1000" dirty="0"/>
          </a:p>
          <a:p>
            <a:pPr marL="0" indent="0">
              <a:buNone/>
            </a:pPr>
            <a:r>
              <a:rPr lang="cs-CZ" sz="1800" b="1" u="sng" dirty="0"/>
              <a:t>Typ žadatele</a:t>
            </a:r>
            <a:endParaRPr lang="cs-CZ" sz="500" dirty="0"/>
          </a:p>
          <a:p>
            <a:pPr marL="0" indent="0">
              <a:buNone/>
            </a:pPr>
            <a:r>
              <a:rPr lang="pl-PL" sz="1800" dirty="0"/>
              <a:t>Žadatelem o dotaci je: obec, svazek obcí či nestátní nezisková organizace.</a:t>
            </a:r>
            <a:r>
              <a:rPr lang="cs-CZ" sz="1800" dirty="0"/>
              <a:t>			40 bodů</a:t>
            </a:r>
          </a:p>
          <a:p>
            <a:pPr marL="0" indent="0">
              <a:buNone/>
            </a:pPr>
            <a:r>
              <a:rPr lang="pl-PL" sz="1800" dirty="0"/>
              <a:t>Žadatelem o dotaci je: příspěvková organizace obce nebo svazku obcí.</a:t>
            </a:r>
            <a:r>
              <a:rPr lang="cs-CZ" sz="1800" dirty="0"/>
              <a:t>			0 bodů</a:t>
            </a:r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r>
              <a:rPr lang="cs-CZ" sz="1800" b="1" i="1" dirty="0"/>
              <a:t>Minimální potřebný počet bodů:							50 bodů</a:t>
            </a:r>
          </a:p>
          <a:p>
            <a:pPr marL="0" indent="0">
              <a:buNone/>
            </a:pPr>
            <a:endParaRPr lang="pl-PL" sz="1800" dirty="0"/>
          </a:p>
          <a:p>
            <a:pPr marL="0" indent="0">
              <a:buNone/>
            </a:pPr>
            <a:endParaRPr lang="cs-CZ" sz="1800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xmlns="" id="{6AC2B02E-434D-4490-89BB-5CCD7DA77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25824-49D7-40A8-95BA-C8F721B7E52A}" type="slidenum">
              <a:rPr lang="cs-CZ" smtClean="0"/>
              <a:t>23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019559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3555BD5-7C5C-4ED2-990E-E3B120EFE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07504"/>
            <a:ext cx="10515600" cy="692711"/>
          </a:xfrm>
        </p:spPr>
        <p:txBody>
          <a:bodyPr>
            <a:normAutofit/>
          </a:bodyPr>
          <a:lstStyle/>
          <a:p>
            <a:pPr algn="ctr"/>
            <a:r>
              <a:rPr lang="cs-CZ" sz="3200" b="1" dirty="0"/>
              <a:t>Zřízení přístupu do Portálu farmáře </a:t>
            </a:r>
            <a:r>
              <a:rPr lang="cs-CZ" sz="3200" b="1" dirty="0">
                <a:hlinkClick r:id="rId2"/>
              </a:rPr>
              <a:t>www.szif.cz</a:t>
            </a:r>
            <a:r>
              <a:rPr lang="cs-CZ" sz="3200" b="1" dirty="0"/>
              <a:t>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9A8A2B02-145E-491F-83A2-DD7A922CDA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708454"/>
            <a:ext cx="10515600" cy="575824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100"/>
          </a:p>
          <a:p>
            <a:pPr marL="0" indent="0">
              <a:buNone/>
            </a:pPr>
            <a:endParaRPr lang="cs-CZ" sz="1800" b="1" u="sng"/>
          </a:p>
          <a:p>
            <a:pPr marL="0" indent="0">
              <a:buNone/>
            </a:pPr>
            <a:endParaRPr lang="pl-PL" sz="1800"/>
          </a:p>
          <a:p>
            <a:pPr marL="0" indent="0">
              <a:buNone/>
            </a:pPr>
            <a:endParaRPr lang="cs-CZ" sz="1800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xmlns="" id="{6AC2B02E-434D-4490-89BB-5CCD7DA77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25824-49D7-40A8-95BA-C8F721B7E52A}" type="slidenum">
              <a:rPr lang="cs-CZ" smtClean="0"/>
              <a:t>24</a:t>
            </a:fld>
            <a:endParaRPr lang="cs-CZ" dirty="0"/>
          </a:p>
        </p:txBody>
      </p:sp>
      <p:pic>
        <p:nvPicPr>
          <p:cNvPr id="6" name="Obrázek 5" descr="Obsah obrázku text, snímek obrazovky, Webové stránky, Webová stránka&#10;&#10;Popis byl vytvořen automaticky">
            <a:extLst>
              <a:ext uri="{FF2B5EF4-FFF2-40B4-BE49-F238E27FC236}">
                <a16:creationId xmlns:a16="http://schemas.microsoft.com/office/drawing/2014/main" xmlns="" id="{45A760D1-CAEC-4339-8712-47094A0276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8" y="649854"/>
            <a:ext cx="9965494" cy="6208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3961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3555BD5-7C5C-4ED2-990E-E3B120EFE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07504"/>
            <a:ext cx="10515600" cy="692711"/>
          </a:xfrm>
        </p:spPr>
        <p:txBody>
          <a:bodyPr>
            <a:normAutofit/>
          </a:bodyPr>
          <a:lstStyle/>
          <a:p>
            <a:pPr algn="ctr"/>
            <a:r>
              <a:rPr lang="cs-CZ" sz="3200" b="1"/>
              <a:t>Zřízení přístupu do Portálu farmáře</a:t>
            </a:r>
            <a:endParaRPr lang="cs-CZ" sz="3200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9A8A2B02-145E-491F-83A2-DD7A922CDA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708454"/>
            <a:ext cx="10515600" cy="575824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100"/>
          </a:p>
          <a:p>
            <a:pPr marL="0" indent="0">
              <a:buNone/>
            </a:pPr>
            <a:endParaRPr lang="cs-CZ" sz="1800" b="1" u="sng"/>
          </a:p>
          <a:p>
            <a:pPr marL="0" indent="0">
              <a:buNone/>
            </a:pPr>
            <a:endParaRPr lang="pl-PL" sz="1800"/>
          </a:p>
          <a:p>
            <a:pPr marL="0" indent="0">
              <a:buNone/>
            </a:pPr>
            <a:endParaRPr lang="cs-CZ" sz="1800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xmlns="" id="{6AC2B02E-434D-4490-89BB-5CCD7DA77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25824-49D7-40A8-95BA-C8F721B7E52A}" type="slidenum">
              <a:rPr lang="cs-CZ" smtClean="0"/>
              <a:t>25</a:t>
            </a:fld>
            <a:endParaRPr lang="cs-CZ" dirty="0"/>
          </a:p>
        </p:txBody>
      </p:sp>
      <p:pic>
        <p:nvPicPr>
          <p:cNvPr id="7" name="Obrázek 6" descr="Obsah obrázku text, snímek obrazovky, Písmo, design&#10;&#10;Popis byl vytvořen automaticky">
            <a:extLst>
              <a:ext uri="{FF2B5EF4-FFF2-40B4-BE49-F238E27FC236}">
                <a16:creationId xmlns:a16="http://schemas.microsoft.com/office/drawing/2014/main" xmlns="" id="{3937751D-2641-37D8-4946-7E6AC66DDA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525" y="708454"/>
            <a:ext cx="8838440" cy="6111311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xmlns="" id="{08A3B0A8-4DA1-D95A-85B9-5902341EB9D1}"/>
              </a:ext>
            </a:extLst>
          </p:cNvPr>
          <p:cNvSpPr txBox="1"/>
          <p:nvPr/>
        </p:nvSpPr>
        <p:spPr>
          <a:xfrm>
            <a:off x="9083615" y="2363638"/>
            <a:ext cx="2743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Stáhne se PDF formulář žádosti, který se vyplní, elektronicky podepíše a odešle datovou schránkou na SZIF.</a:t>
            </a:r>
          </a:p>
          <a:p>
            <a:endParaRPr lang="cs-CZ" dirty="0"/>
          </a:p>
          <a:p>
            <a:r>
              <a:rPr lang="cs-CZ" dirty="0"/>
              <a:t>Po zpracování přijdou do datové schránky přístupové údaje do Portálu farmáře.</a:t>
            </a:r>
          </a:p>
        </p:txBody>
      </p:sp>
    </p:spTree>
    <p:extLst>
      <p:ext uri="{BB962C8B-B14F-4D97-AF65-F5344CB8AC3E}">
        <p14:creationId xmlns:p14="http://schemas.microsoft.com/office/powerpoint/2010/main" val="10700136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3555BD5-7C5C-4ED2-990E-E3B120EFE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07504"/>
            <a:ext cx="10515600" cy="692711"/>
          </a:xfrm>
        </p:spPr>
        <p:txBody>
          <a:bodyPr>
            <a:normAutofit/>
          </a:bodyPr>
          <a:lstStyle/>
          <a:p>
            <a:pPr algn="ctr"/>
            <a:r>
              <a:rPr lang="cs-CZ" sz="3200" b="1" dirty="0"/>
              <a:t>Přihlášení do Portálu farmáře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9A8A2B02-145E-491F-83A2-DD7A922CDA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708454"/>
            <a:ext cx="10515600" cy="575824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100"/>
          </a:p>
          <a:p>
            <a:pPr marL="0" indent="0">
              <a:buNone/>
            </a:pPr>
            <a:endParaRPr lang="cs-CZ" sz="1800" b="1" u="sng"/>
          </a:p>
          <a:p>
            <a:pPr marL="0" indent="0">
              <a:buNone/>
            </a:pPr>
            <a:endParaRPr lang="pl-PL" sz="1800"/>
          </a:p>
          <a:p>
            <a:pPr marL="0" indent="0">
              <a:buNone/>
            </a:pPr>
            <a:endParaRPr lang="cs-CZ" sz="1800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xmlns="" id="{6AC2B02E-434D-4490-89BB-5CCD7DA77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25824-49D7-40A8-95BA-C8F721B7E52A}" type="slidenum">
              <a:rPr lang="cs-CZ" smtClean="0"/>
              <a:t>26</a:t>
            </a:fld>
            <a:endParaRPr lang="cs-CZ" dirty="0"/>
          </a:p>
        </p:txBody>
      </p:sp>
      <p:pic>
        <p:nvPicPr>
          <p:cNvPr id="6" name="Obrázek 5" descr="Obsah obrázku text, snímek obrazovky, Písmo, Webové stránky&#10;&#10;Popis byl vytvořen automaticky">
            <a:extLst>
              <a:ext uri="{FF2B5EF4-FFF2-40B4-BE49-F238E27FC236}">
                <a16:creationId xmlns:a16="http://schemas.microsoft.com/office/drawing/2014/main" xmlns="" id="{78A380A7-DCF8-15DF-DDEF-1455A0D1C6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8" y="696035"/>
            <a:ext cx="9912726" cy="6161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8477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3555BD5-7C5C-4ED2-990E-E3B120EFE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07504"/>
            <a:ext cx="10515600" cy="692711"/>
          </a:xfrm>
        </p:spPr>
        <p:txBody>
          <a:bodyPr>
            <a:normAutofit/>
          </a:bodyPr>
          <a:lstStyle/>
          <a:p>
            <a:pPr algn="ctr"/>
            <a:r>
              <a:rPr lang="cs-CZ" sz="3200" b="1" dirty="0"/>
              <a:t>Založení Žádosti o dotaci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9A8A2B02-145E-491F-83A2-DD7A922CDA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708454"/>
            <a:ext cx="10515600" cy="575824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100"/>
          </a:p>
          <a:p>
            <a:pPr marL="0" indent="0">
              <a:buNone/>
            </a:pPr>
            <a:endParaRPr lang="cs-CZ" sz="1800" b="1" u="sng"/>
          </a:p>
          <a:p>
            <a:pPr marL="0" indent="0">
              <a:buNone/>
            </a:pPr>
            <a:endParaRPr lang="pl-PL" sz="1800"/>
          </a:p>
          <a:p>
            <a:pPr marL="0" indent="0">
              <a:buNone/>
            </a:pPr>
            <a:endParaRPr lang="cs-CZ" sz="1800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xmlns="" id="{6AC2B02E-434D-4490-89BB-5CCD7DA77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25824-49D7-40A8-95BA-C8F721B7E52A}" type="slidenum">
              <a:rPr lang="cs-CZ" smtClean="0"/>
              <a:t>27</a:t>
            </a:fld>
            <a:endParaRPr lang="cs-CZ" dirty="0"/>
          </a:p>
        </p:txBody>
      </p:sp>
      <p:pic>
        <p:nvPicPr>
          <p:cNvPr id="6" name="Obrázek 5" descr="Obsah obrázku text, snímek obrazovky, Písmo, číslo&#10;&#10;Popis byl vytvořen automaticky">
            <a:extLst>
              <a:ext uri="{FF2B5EF4-FFF2-40B4-BE49-F238E27FC236}">
                <a16:creationId xmlns:a16="http://schemas.microsoft.com/office/drawing/2014/main" xmlns="" id="{E79E725A-52B6-FBC6-E47E-E98C1EBD12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00" y="1140643"/>
            <a:ext cx="11796599" cy="4410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2868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3555BD5-7C5C-4ED2-990E-E3B120EFE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07504"/>
            <a:ext cx="10515600" cy="692711"/>
          </a:xfrm>
        </p:spPr>
        <p:txBody>
          <a:bodyPr>
            <a:normAutofit/>
          </a:bodyPr>
          <a:lstStyle/>
          <a:p>
            <a:pPr algn="ctr"/>
            <a:r>
              <a:rPr lang="cs-CZ" sz="3200" b="1" dirty="0"/>
              <a:t>Založení Žádosti o dotaci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9A8A2B02-145E-491F-83A2-DD7A922CDA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708454"/>
            <a:ext cx="10515600" cy="575824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100"/>
          </a:p>
          <a:p>
            <a:pPr marL="0" indent="0">
              <a:buNone/>
            </a:pPr>
            <a:endParaRPr lang="cs-CZ" sz="1800" b="1" u="sng"/>
          </a:p>
          <a:p>
            <a:pPr marL="0" indent="0">
              <a:buNone/>
            </a:pPr>
            <a:endParaRPr lang="pl-PL" sz="1800"/>
          </a:p>
          <a:p>
            <a:pPr marL="0" indent="0">
              <a:buNone/>
            </a:pPr>
            <a:endParaRPr lang="cs-CZ" sz="1800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xmlns="" id="{6AC2B02E-434D-4490-89BB-5CCD7DA77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25824-49D7-40A8-95BA-C8F721B7E52A}" type="slidenum">
              <a:rPr lang="cs-CZ" smtClean="0"/>
              <a:t>28</a:t>
            </a:fld>
            <a:endParaRPr lang="cs-CZ" dirty="0"/>
          </a:p>
        </p:txBody>
      </p:sp>
      <p:pic>
        <p:nvPicPr>
          <p:cNvPr id="6" name="Obrázek 5" descr="Obsah obrázku text, snímek obrazovky, Písmo, řada/pruh&#10;&#10;Popis byl vytvořen automaticky">
            <a:extLst>
              <a:ext uri="{FF2B5EF4-FFF2-40B4-BE49-F238E27FC236}">
                <a16:creationId xmlns:a16="http://schemas.microsoft.com/office/drawing/2014/main" xmlns="" id="{2032EE94-F27A-4868-05FD-BEEE205D57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8222"/>
            <a:ext cx="12192000" cy="3521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1402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3555BD5-7C5C-4ED2-990E-E3B120EFE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07504"/>
            <a:ext cx="10515600" cy="692711"/>
          </a:xfrm>
        </p:spPr>
        <p:txBody>
          <a:bodyPr>
            <a:normAutofit/>
          </a:bodyPr>
          <a:lstStyle/>
          <a:p>
            <a:pPr algn="ctr"/>
            <a:r>
              <a:rPr lang="cs-CZ" sz="3200" b="1" dirty="0"/>
              <a:t>Založení Žádosti o dotaci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9A8A2B02-145E-491F-83A2-DD7A922CDA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708454"/>
            <a:ext cx="10515600" cy="575824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100"/>
          </a:p>
          <a:p>
            <a:pPr marL="0" indent="0">
              <a:buNone/>
            </a:pPr>
            <a:endParaRPr lang="cs-CZ" sz="1800" b="1" u="sng"/>
          </a:p>
          <a:p>
            <a:pPr marL="0" indent="0">
              <a:buNone/>
            </a:pPr>
            <a:endParaRPr lang="pl-PL" sz="1800"/>
          </a:p>
          <a:p>
            <a:pPr marL="0" indent="0">
              <a:buNone/>
            </a:pPr>
            <a:endParaRPr lang="cs-CZ" sz="1800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xmlns="" id="{6AC2B02E-434D-4490-89BB-5CCD7DA77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25824-49D7-40A8-95BA-C8F721B7E52A}" type="slidenum">
              <a:rPr lang="cs-CZ" smtClean="0"/>
              <a:t>29</a:t>
            </a:fld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87" y="708454"/>
            <a:ext cx="11019466" cy="5393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679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DB4A8D8-FB58-4764-BAC3-F03DF59BE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40954"/>
            <a:ext cx="10515600" cy="794977"/>
          </a:xfrm>
        </p:spPr>
        <p:txBody>
          <a:bodyPr>
            <a:normAutofit/>
          </a:bodyPr>
          <a:lstStyle/>
          <a:p>
            <a:pPr algn="ctr"/>
            <a:r>
              <a:rPr lang="cs-CZ" sz="3200" b="1" dirty="0"/>
              <a:t>Informace k výzvě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9DC3F779-5822-4A7F-8EC5-F50630E23B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900" dirty="0"/>
              <a:t>Termín vyhlášení výzvy: 29.4.2024</a:t>
            </a:r>
          </a:p>
          <a:p>
            <a:pPr marL="0" indent="0">
              <a:spcBef>
                <a:spcPts val="0"/>
              </a:spcBef>
              <a:buNone/>
            </a:pPr>
            <a:endParaRPr lang="cs-CZ" sz="1900" dirty="0"/>
          </a:p>
          <a:p>
            <a:r>
              <a:rPr lang="cs-CZ" sz="1900" dirty="0"/>
              <a:t>Termín příjmu žádostí: od </a:t>
            </a:r>
            <a:r>
              <a:rPr lang="cs-CZ" sz="1900" b="1" dirty="0"/>
              <a:t>13.5.2024</a:t>
            </a:r>
            <a:r>
              <a:rPr lang="cs-CZ" sz="1900" dirty="0"/>
              <a:t> do </a:t>
            </a:r>
            <a:r>
              <a:rPr lang="cs-CZ" sz="1900" b="1" dirty="0"/>
              <a:t>30.5.2024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1900" dirty="0"/>
              <a:t> </a:t>
            </a:r>
          </a:p>
          <a:p>
            <a:r>
              <a:rPr lang="cs-CZ" sz="1900" dirty="0"/>
              <a:t>Místo příjmu Žádostí o dotaci: </a:t>
            </a:r>
            <a:r>
              <a:rPr lang="cs-CZ" sz="1900" b="1" dirty="0"/>
              <a:t>Portál farmáře </a:t>
            </a:r>
            <a:r>
              <a:rPr lang="cs-CZ" sz="1900" dirty="0"/>
              <a:t>(</a:t>
            </a:r>
            <a:r>
              <a:rPr lang="cs-CZ" sz="1900" dirty="0">
                <a:hlinkClick r:id="rId2"/>
              </a:rPr>
              <a:t>https://www.szif.cz/</a:t>
            </a:r>
            <a:r>
              <a:rPr lang="cs-CZ" sz="1900" dirty="0" err="1">
                <a:hlinkClick r:id="rId2"/>
              </a:rPr>
              <a:t>irj</a:t>
            </a:r>
            <a:r>
              <a:rPr lang="cs-CZ" sz="1900" dirty="0">
                <a:hlinkClick r:id="rId2"/>
              </a:rPr>
              <a:t>/</a:t>
            </a:r>
            <a:r>
              <a:rPr lang="cs-CZ" sz="1900" dirty="0" err="1">
                <a:hlinkClick r:id="rId2"/>
              </a:rPr>
              <a:t>portal</a:t>
            </a:r>
            <a:r>
              <a:rPr lang="cs-CZ" sz="1900" dirty="0">
                <a:hlinkClick r:id="rId2"/>
              </a:rPr>
              <a:t>/pf/pf-</a:t>
            </a:r>
            <a:r>
              <a:rPr lang="cs-CZ" sz="1900" dirty="0" err="1">
                <a:hlinkClick r:id="rId2"/>
              </a:rPr>
              <a:t>uvod</a:t>
            </a:r>
            <a:r>
              <a:rPr lang="cs-CZ" sz="1900" dirty="0"/>
              <a:t>)</a:t>
            </a:r>
          </a:p>
          <a:p>
            <a:pPr marL="0" indent="0">
              <a:spcBef>
                <a:spcPts val="0"/>
              </a:spcBef>
              <a:buNone/>
            </a:pPr>
            <a:endParaRPr lang="cs-CZ" sz="1900" dirty="0"/>
          </a:p>
          <a:p>
            <a:r>
              <a:rPr lang="cs-CZ" sz="1900" dirty="0"/>
              <a:t>Veškeré informace k výzvě</a:t>
            </a:r>
            <a:r>
              <a:rPr lang="cs-CZ" sz="1900"/>
              <a:t>: </a:t>
            </a:r>
            <a:r>
              <a:rPr lang="cs-CZ" sz="1900">
                <a:hlinkClick r:id="rId3"/>
              </a:rPr>
              <a:t>https://www.pohodavenkova.cz/21-27clld-prv-vyzvy/vyzva-c.-szp-1.html</a:t>
            </a:r>
            <a:r>
              <a:rPr lang="cs-CZ" sz="1900"/>
              <a:t> </a:t>
            </a:r>
            <a:endParaRPr lang="cs-CZ" sz="1900" dirty="0"/>
          </a:p>
          <a:p>
            <a:pPr marL="0" indent="0">
              <a:spcBef>
                <a:spcPts val="0"/>
              </a:spcBef>
              <a:buNone/>
            </a:pPr>
            <a:endParaRPr lang="cs-CZ" sz="1900" dirty="0"/>
          </a:p>
          <a:p>
            <a:r>
              <a:rPr lang="cs-CZ" sz="1900" dirty="0"/>
              <a:t>Registrace na RO SZIF: do 4.10.2024</a:t>
            </a:r>
          </a:p>
          <a:p>
            <a:endParaRPr lang="cs-CZ" dirty="0"/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xmlns="" id="{9F3D7964-8825-463E-8131-E6B024E32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25824-49D7-40A8-95BA-C8F721B7E52A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92528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3555BD5-7C5C-4ED2-990E-E3B120EFE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07504"/>
            <a:ext cx="10515600" cy="692711"/>
          </a:xfrm>
        </p:spPr>
        <p:txBody>
          <a:bodyPr>
            <a:normAutofit/>
          </a:bodyPr>
          <a:lstStyle/>
          <a:p>
            <a:pPr algn="ctr"/>
            <a:r>
              <a:rPr lang="cs-CZ" sz="3200" b="1" dirty="0"/>
              <a:t>Založení Žádosti o dotaci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9A8A2B02-145E-491F-83A2-DD7A922CDA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708454"/>
            <a:ext cx="10515600" cy="575824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100"/>
          </a:p>
          <a:p>
            <a:pPr marL="0" indent="0">
              <a:buNone/>
            </a:pPr>
            <a:endParaRPr lang="cs-CZ" sz="1800" b="1" u="sng"/>
          </a:p>
          <a:p>
            <a:pPr marL="0" indent="0">
              <a:buNone/>
            </a:pPr>
            <a:endParaRPr lang="pl-PL" sz="1800"/>
          </a:p>
          <a:p>
            <a:pPr marL="0" indent="0">
              <a:buNone/>
            </a:pPr>
            <a:endParaRPr lang="cs-CZ" sz="1800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xmlns="" id="{6AC2B02E-434D-4490-89BB-5CCD7DA77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25824-49D7-40A8-95BA-C8F721B7E52A}" type="slidenum">
              <a:rPr lang="cs-CZ" smtClean="0"/>
              <a:t>30</a:t>
            </a:fld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34" y="800214"/>
            <a:ext cx="10653085" cy="5556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1345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3555BD5-7C5C-4ED2-990E-E3B120EFE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07504"/>
            <a:ext cx="10515600" cy="692711"/>
          </a:xfrm>
        </p:spPr>
        <p:txBody>
          <a:bodyPr>
            <a:normAutofit/>
          </a:bodyPr>
          <a:lstStyle/>
          <a:p>
            <a:pPr algn="ctr"/>
            <a:r>
              <a:rPr lang="cs-CZ" sz="3200" b="1" dirty="0"/>
              <a:t>Založení Žádosti o dotaci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9A8A2B02-145E-491F-83A2-DD7A922CDA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708454"/>
            <a:ext cx="10515600" cy="575824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100"/>
          </a:p>
          <a:p>
            <a:pPr marL="0" indent="0">
              <a:buNone/>
            </a:pPr>
            <a:endParaRPr lang="cs-CZ" sz="1800" b="1" u="sng"/>
          </a:p>
          <a:p>
            <a:pPr marL="0" indent="0">
              <a:buNone/>
            </a:pPr>
            <a:endParaRPr lang="pl-PL" sz="1800"/>
          </a:p>
          <a:p>
            <a:pPr marL="0" indent="0">
              <a:buNone/>
            </a:pPr>
            <a:endParaRPr lang="cs-CZ" sz="1800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xmlns="" id="{6AC2B02E-434D-4490-89BB-5CCD7DA77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25824-49D7-40A8-95BA-C8F721B7E52A}" type="slidenum">
              <a:rPr lang="cs-CZ" smtClean="0"/>
              <a:t>31</a:t>
            </a:fld>
            <a:endParaRPr lang="cs-CZ" dirty="0"/>
          </a:p>
        </p:txBody>
      </p:sp>
      <p:pic>
        <p:nvPicPr>
          <p:cNvPr id="6" name="Obrázek 5" descr="Obsah obrázku text, snímek obrazovky, řada/pruh, Paralelní&#10;&#10;Popis byl vytvořen automaticky">
            <a:extLst>
              <a:ext uri="{FF2B5EF4-FFF2-40B4-BE49-F238E27FC236}">
                <a16:creationId xmlns:a16="http://schemas.microsoft.com/office/drawing/2014/main" xmlns="" id="{ED75917E-1D1C-9551-69D2-9408B7AB18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212" y="800215"/>
            <a:ext cx="9877574" cy="5556135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xmlns="" id="{F9E4A8BE-9025-6B25-53EA-39ED114C05C1}"/>
              </a:ext>
            </a:extLst>
          </p:cNvPr>
          <p:cNvSpPr txBox="1"/>
          <p:nvPr/>
        </p:nvSpPr>
        <p:spPr>
          <a:xfrm>
            <a:off x="6167887" y="2398144"/>
            <a:ext cx="4866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Zkontrolovat údaje, vybrat telefon a email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xmlns="" id="{AC1AF611-7833-F9DD-E7A8-C35412CF8FC4}"/>
              </a:ext>
            </a:extLst>
          </p:cNvPr>
          <p:cNvSpPr txBox="1"/>
          <p:nvPr/>
        </p:nvSpPr>
        <p:spPr>
          <a:xfrm>
            <a:off x="4416725" y="3905859"/>
            <a:ext cx="4408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Vybrat </a:t>
            </a:r>
            <a:r>
              <a:rPr lang="cs-CZ" dirty="0" err="1">
                <a:solidFill>
                  <a:srgbClr val="FF0000"/>
                </a:solidFill>
              </a:rPr>
              <a:t>Fichi</a:t>
            </a:r>
            <a:r>
              <a:rPr lang="cs-CZ" dirty="0">
                <a:solidFill>
                  <a:srgbClr val="FF0000"/>
                </a:solidFill>
              </a:rPr>
              <a:t> Základní služby a obnova obcí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xmlns="" id="{78462363-004C-9CB9-203C-2A0122C11BC5}"/>
              </a:ext>
            </a:extLst>
          </p:cNvPr>
          <p:cNvSpPr txBox="1"/>
          <p:nvPr/>
        </p:nvSpPr>
        <p:spPr>
          <a:xfrm>
            <a:off x="4563374" y="5105225"/>
            <a:ext cx="3579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Vyplnit název projektu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xmlns="" id="{8E039A35-FB06-109A-51C9-C2131203B47B}"/>
              </a:ext>
            </a:extLst>
          </p:cNvPr>
          <p:cNvSpPr txBox="1"/>
          <p:nvPr/>
        </p:nvSpPr>
        <p:spPr>
          <a:xfrm>
            <a:off x="8376250" y="6148136"/>
            <a:ext cx="2493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Klik ,,Generovat žádost“</a:t>
            </a:r>
          </a:p>
        </p:txBody>
      </p:sp>
    </p:spTree>
    <p:extLst>
      <p:ext uri="{BB962C8B-B14F-4D97-AF65-F5344CB8AC3E}">
        <p14:creationId xmlns:p14="http://schemas.microsoft.com/office/powerpoint/2010/main" val="24675438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3555BD5-7C5C-4ED2-990E-E3B120EFE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07504"/>
            <a:ext cx="10515600" cy="692711"/>
          </a:xfrm>
        </p:spPr>
        <p:txBody>
          <a:bodyPr>
            <a:normAutofit/>
          </a:bodyPr>
          <a:lstStyle/>
          <a:p>
            <a:pPr algn="ctr"/>
            <a:r>
              <a:rPr lang="cs-CZ" sz="3200" b="1" dirty="0"/>
              <a:t>Založení Žádosti o dotaci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9A8A2B02-145E-491F-83A2-DD7A922CDA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708454"/>
            <a:ext cx="10515600" cy="575824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100"/>
          </a:p>
          <a:p>
            <a:pPr marL="0" indent="0">
              <a:buNone/>
            </a:pPr>
            <a:endParaRPr lang="cs-CZ" sz="1800" b="1" u="sng"/>
          </a:p>
          <a:p>
            <a:pPr marL="0" indent="0">
              <a:buNone/>
            </a:pPr>
            <a:endParaRPr lang="pl-PL" sz="1800"/>
          </a:p>
          <a:p>
            <a:pPr marL="0" indent="0">
              <a:buNone/>
            </a:pPr>
            <a:endParaRPr lang="cs-CZ" sz="1800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xmlns="" id="{6AC2B02E-434D-4490-89BB-5CCD7DA77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25824-49D7-40A8-95BA-C8F721B7E52A}" type="slidenum">
              <a:rPr lang="cs-CZ" smtClean="0"/>
              <a:t>32</a:t>
            </a:fld>
            <a:endParaRPr lang="cs-CZ" dirty="0"/>
          </a:p>
        </p:txBody>
      </p:sp>
      <p:pic>
        <p:nvPicPr>
          <p:cNvPr id="7" name="Obrázek 6" descr="Obsah obrázku text, Písmo, snímek obrazovky&#10;&#10;Popis byl vytvořen automaticky">
            <a:extLst>
              <a:ext uri="{FF2B5EF4-FFF2-40B4-BE49-F238E27FC236}">
                <a16:creationId xmlns:a16="http://schemas.microsoft.com/office/drawing/2014/main" xmlns="" id="{30AE48B1-58D6-8DF2-F9F7-59F4152028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49" y="951345"/>
            <a:ext cx="10942240" cy="5150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7349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3555BD5-7C5C-4ED2-990E-E3B120EFE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07504"/>
            <a:ext cx="10515600" cy="692711"/>
          </a:xfrm>
        </p:spPr>
        <p:txBody>
          <a:bodyPr>
            <a:normAutofit/>
          </a:bodyPr>
          <a:lstStyle/>
          <a:p>
            <a:pPr algn="ctr"/>
            <a:r>
              <a:rPr lang="cs-CZ" sz="3200" b="1" dirty="0"/>
              <a:t>Založení Žádosti o dotaci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9A8A2B02-145E-491F-83A2-DD7A922CDA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708454"/>
            <a:ext cx="10515600" cy="575824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100"/>
          </a:p>
          <a:p>
            <a:pPr marL="0" indent="0">
              <a:buNone/>
            </a:pPr>
            <a:endParaRPr lang="cs-CZ" sz="1800" b="1" u="sng"/>
          </a:p>
          <a:p>
            <a:pPr marL="0" indent="0">
              <a:buNone/>
            </a:pPr>
            <a:endParaRPr lang="pl-PL" sz="1800"/>
          </a:p>
          <a:p>
            <a:pPr marL="0" indent="0">
              <a:buNone/>
            </a:pPr>
            <a:endParaRPr lang="cs-CZ" sz="1800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xmlns="" id="{6AC2B02E-434D-4490-89BB-5CCD7DA77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25824-49D7-40A8-95BA-C8F721B7E52A}" type="slidenum">
              <a:rPr lang="cs-CZ" smtClean="0"/>
              <a:t>33</a:t>
            </a:fld>
            <a:endParaRPr lang="cs-CZ" dirty="0"/>
          </a:p>
        </p:txBody>
      </p:sp>
      <p:pic>
        <p:nvPicPr>
          <p:cNvPr id="6" name="Obrázek 5" descr="Obsah obrázku text, Webová stránka, číslo, software&#10;&#10;Popis byl vytvořen automaticky">
            <a:extLst>
              <a:ext uri="{FF2B5EF4-FFF2-40B4-BE49-F238E27FC236}">
                <a16:creationId xmlns:a16="http://schemas.microsoft.com/office/drawing/2014/main" xmlns="" id="{15DF8288-86D2-E65D-2B84-BE78BFBD6E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37" y="868218"/>
            <a:ext cx="11183636" cy="5135022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xmlns="" id="{F4540C24-CEBC-F426-7646-AD5DE84BBC55}"/>
              </a:ext>
            </a:extLst>
          </p:cNvPr>
          <p:cNvSpPr txBox="1"/>
          <p:nvPr/>
        </p:nvSpPr>
        <p:spPr>
          <a:xfrm>
            <a:off x="7021902" y="5158596"/>
            <a:ext cx="3519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Stáhnutí PDF Žádosti o dotaci do PC</a:t>
            </a:r>
          </a:p>
        </p:txBody>
      </p:sp>
    </p:spTree>
    <p:extLst>
      <p:ext uri="{BB962C8B-B14F-4D97-AF65-F5344CB8AC3E}">
        <p14:creationId xmlns:p14="http://schemas.microsoft.com/office/powerpoint/2010/main" val="19980743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3555BD5-7C5C-4ED2-990E-E3B120EFE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07504"/>
            <a:ext cx="10515600" cy="692711"/>
          </a:xfrm>
        </p:spPr>
        <p:txBody>
          <a:bodyPr>
            <a:normAutofit/>
          </a:bodyPr>
          <a:lstStyle/>
          <a:p>
            <a:pPr algn="ctr"/>
            <a:r>
              <a:rPr lang="cs-CZ" sz="3200" b="1" dirty="0"/>
              <a:t>Vložení upravené Žádosti o dotaci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9A8A2B02-145E-491F-83A2-DD7A922CDA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708454"/>
            <a:ext cx="10515600" cy="575824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100" dirty="0"/>
          </a:p>
          <a:p>
            <a:pPr marL="0" indent="0">
              <a:buNone/>
            </a:pPr>
            <a:endParaRPr lang="cs-CZ" sz="1800" b="1" u="sng" dirty="0"/>
          </a:p>
          <a:p>
            <a:pPr marL="0" indent="0">
              <a:buNone/>
            </a:pPr>
            <a:endParaRPr lang="pl-PL" sz="1800" dirty="0"/>
          </a:p>
          <a:p>
            <a:pPr marL="0" indent="0">
              <a:buNone/>
            </a:pPr>
            <a:endParaRPr lang="cs-CZ" sz="1800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xmlns="" id="{6AC2B02E-434D-4490-89BB-5CCD7DA77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25824-49D7-40A8-95BA-C8F721B7E52A}" type="slidenum">
              <a:rPr lang="cs-CZ" smtClean="0"/>
              <a:t>34</a:t>
            </a:fld>
            <a:endParaRPr lang="cs-CZ" dirty="0"/>
          </a:p>
        </p:txBody>
      </p:sp>
      <p:pic>
        <p:nvPicPr>
          <p:cNvPr id="7" name="Obrázek 6" descr="Obsah obrázku text, Písmo, snímek obrazovky&#10;&#10;Popis byl vytvořen automaticky">
            <a:extLst>
              <a:ext uri="{FF2B5EF4-FFF2-40B4-BE49-F238E27FC236}">
                <a16:creationId xmlns:a16="http://schemas.microsoft.com/office/drawing/2014/main" xmlns="" id="{FF1AA98A-F9A8-F9A4-63E0-EBC3432FE2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89" y="1948873"/>
            <a:ext cx="11381220" cy="2187431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xmlns="" id="{EBC32920-0EA2-FB25-3402-944BD60652D4}"/>
              </a:ext>
            </a:extLst>
          </p:cNvPr>
          <p:cNvSpPr txBox="1"/>
          <p:nvPr/>
        </p:nvSpPr>
        <p:spPr>
          <a:xfrm>
            <a:off x="1216325" y="4252823"/>
            <a:ext cx="98427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V PC se vyplní žádost o dotaci dle instruktážního listu:</a:t>
            </a:r>
          </a:p>
          <a:p>
            <a:r>
              <a:rPr lang="cs-CZ" dirty="0">
                <a:hlinkClick r:id="rId3"/>
              </a:rPr>
              <a:t>https://www.pohodavenkova.cz/files/szp-1/instruktazni-list-pro-vyplnovani-zadosti-o-dotaci.pdf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8572151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3555BD5-7C5C-4ED2-990E-E3B120EFE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07504"/>
            <a:ext cx="10515600" cy="692711"/>
          </a:xfrm>
        </p:spPr>
        <p:txBody>
          <a:bodyPr>
            <a:normAutofit/>
          </a:bodyPr>
          <a:lstStyle/>
          <a:p>
            <a:pPr algn="ctr"/>
            <a:r>
              <a:rPr lang="cs-CZ" sz="3200" b="1" dirty="0"/>
              <a:t>Vložení upravené Žádosti o dotaci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9A8A2B02-145E-491F-83A2-DD7A922CDA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708454"/>
            <a:ext cx="10515600" cy="575824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100"/>
          </a:p>
          <a:p>
            <a:pPr marL="0" indent="0">
              <a:buNone/>
            </a:pPr>
            <a:endParaRPr lang="cs-CZ" sz="1800" b="1" u="sng"/>
          </a:p>
          <a:p>
            <a:pPr marL="0" indent="0">
              <a:buNone/>
            </a:pPr>
            <a:endParaRPr lang="pl-PL" sz="1800"/>
          </a:p>
          <a:p>
            <a:pPr marL="0" indent="0">
              <a:buNone/>
            </a:pPr>
            <a:endParaRPr lang="cs-CZ" sz="1800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xmlns="" id="{6AC2B02E-434D-4490-89BB-5CCD7DA77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25824-49D7-40A8-95BA-C8F721B7E52A}" type="slidenum">
              <a:rPr lang="cs-CZ" smtClean="0"/>
              <a:t>35</a:t>
            </a:fld>
            <a:endParaRPr lang="cs-CZ" dirty="0"/>
          </a:p>
        </p:txBody>
      </p:sp>
      <p:pic>
        <p:nvPicPr>
          <p:cNvPr id="9" name="Obrázek 8" descr="Obsah obrázku text, snímek obrazovky, design&#10;&#10;Popis byl vytvořen automaticky">
            <a:extLst>
              <a:ext uri="{FF2B5EF4-FFF2-40B4-BE49-F238E27FC236}">
                <a16:creationId xmlns:a16="http://schemas.microsoft.com/office/drawing/2014/main" xmlns="" id="{B87B3F33-F2E9-4C73-75AC-1AD80A1B2A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981" y="800216"/>
            <a:ext cx="9516874" cy="5349094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xmlns="" id="{CFADDE96-5FD2-9365-22F4-5D7BFC86DCD5}"/>
              </a:ext>
            </a:extLst>
          </p:cNvPr>
          <p:cNvSpPr txBox="1"/>
          <p:nvPr/>
        </p:nvSpPr>
        <p:spPr>
          <a:xfrm>
            <a:off x="5339751" y="2769079"/>
            <a:ext cx="5158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Vložení žádosti o dotaci z PC přes ,,Nahrát soubor“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xmlns="" id="{5122170F-A131-BFF5-B308-BC7E1B3B4523}"/>
              </a:ext>
            </a:extLst>
          </p:cNvPr>
          <p:cNvSpPr txBox="1"/>
          <p:nvPr/>
        </p:nvSpPr>
        <p:spPr>
          <a:xfrm>
            <a:off x="8497020" y="6016225"/>
            <a:ext cx="2363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Uložit nahraný soubor</a:t>
            </a:r>
          </a:p>
        </p:txBody>
      </p:sp>
    </p:spTree>
    <p:extLst>
      <p:ext uri="{BB962C8B-B14F-4D97-AF65-F5344CB8AC3E}">
        <p14:creationId xmlns:p14="http://schemas.microsoft.com/office/powerpoint/2010/main" val="29670422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3555BD5-7C5C-4ED2-990E-E3B120EFE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07504"/>
            <a:ext cx="10515600" cy="692711"/>
          </a:xfrm>
        </p:spPr>
        <p:txBody>
          <a:bodyPr>
            <a:normAutofit/>
          </a:bodyPr>
          <a:lstStyle/>
          <a:p>
            <a:pPr algn="ctr"/>
            <a:r>
              <a:rPr lang="cs-CZ" sz="3200" b="1" dirty="0"/>
              <a:t>Identifikace příjemců dotací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9A8A2B02-145E-491F-83A2-DD7A922CDA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708454"/>
            <a:ext cx="10515600" cy="575824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100"/>
          </a:p>
          <a:p>
            <a:pPr marL="0" indent="0">
              <a:buNone/>
            </a:pPr>
            <a:endParaRPr lang="cs-CZ" sz="1800" b="1" u="sng"/>
          </a:p>
          <a:p>
            <a:pPr marL="0" indent="0">
              <a:buNone/>
            </a:pPr>
            <a:endParaRPr lang="pl-PL" sz="1800"/>
          </a:p>
          <a:p>
            <a:pPr marL="0" indent="0">
              <a:buNone/>
            </a:pPr>
            <a:endParaRPr lang="cs-CZ" sz="1800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xmlns="" id="{6AC2B02E-434D-4490-89BB-5CCD7DA77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25824-49D7-40A8-95BA-C8F721B7E52A}" type="slidenum">
              <a:rPr lang="cs-CZ" smtClean="0"/>
              <a:t>36</a:t>
            </a:fld>
            <a:endParaRPr lang="cs-CZ" dirty="0"/>
          </a:p>
        </p:txBody>
      </p:sp>
      <p:pic>
        <p:nvPicPr>
          <p:cNvPr id="6" name="Obrázek 5" descr="Obsah obrázku text, snímek obrazovky&#10;&#10;Popis byl vytvořen automaticky">
            <a:extLst>
              <a:ext uri="{FF2B5EF4-FFF2-40B4-BE49-F238E27FC236}">
                <a16:creationId xmlns:a16="http://schemas.microsoft.com/office/drawing/2014/main" xmlns="" id="{F75C5E05-5311-31CC-2162-F23444849A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375" y="800215"/>
            <a:ext cx="10168423" cy="5443422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xmlns="" id="{B9A1F5F1-6B26-3E4C-1EC0-905BA7975752}"/>
              </a:ext>
            </a:extLst>
          </p:cNvPr>
          <p:cNvSpPr txBox="1"/>
          <p:nvPr/>
        </p:nvSpPr>
        <p:spPr>
          <a:xfrm>
            <a:off x="362310" y="4149306"/>
            <a:ext cx="116715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Do PC stáhnout a vyplnit přílohu ,,Identifikace příjemců dotací“. Podrobnější informace jsou na webu:</a:t>
            </a:r>
          </a:p>
          <a:p>
            <a:r>
              <a:rPr lang="cs-CZ" dirty="0">
                <a:hlinkClick r:id="rId3"/>
              </a:rPr>
              <a:t>https://www.szif.cz/cs/CmDocument?rid=%2Fapa_anon%2Fcs%2Fdokumenty_ke_stazeni%2Fkomodity%2Frv%2F04%2F07%2F1679994265635%2F1679994327675%2F1683101135199%2F1697454480238.pdf</a:t>
            </a:r>
            <a:r>
              <a:rPr lang="cs-CZ" dirty="0"/>
              <a:t> 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xmlns="" id="{A8039228-53AD-3DC4-9E3D-1FE17E8C577F}"/>
              </a:ext>
            </a:extLst>
          </p:cNvPr>
          <p:cNvSpPr txBox="1"/>
          <p:nvPr/>
        </p:nvSpPr>
        <p:spPr>
          <a:xfrm>
            <a:off x="569343" y="6243637"/>
            <a:ext cx="106881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V této fázi se žádné další povinné přílohy nenahrávají. V případě, že žadatel požaduje body za PK Součástí projektu jsou rizika a způsoby jejich eliminace, nahraje nepovinnou přílohu Hlavní rizika projektu.</a:t>
            </a:r>
          </a:p>
        </p:txBody>
      </p:sp>
    </p:spTree>
    <p:extLst>
      <p:ext uri="{BB962C8B-B14F-4D97-AF65-F5344CB8AC3E}">
        <p14:creationId xmlns:p14="http://schemas.microsoft.com/office/powerpoint/2010/main" val="332507844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3555BD5-7C5C-4ED2-990E-E3B120EFE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07504"/>
            <a:ext cx="10515600" cy="692711"/>
          </a:xfrm>
        </p:spPr>
        <p:txBody>
          <a:bodyPr>
            <a:normAutofit/>
          </a:bodyPr>
          <a:lstStyle/>
          <a:p>
            <a:pPr algn="ctr"/>
            <a:r>
              <a:rPr lang="cs-CZ" sz="3200" b="1" dirty="0"/>
              <a:t>Odeslání Žádosti o dotaci na MAS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9A8A2B02-145E-491F-83A2-DD7A922CDA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708454"/>
            <a:ext cx="10515600" cy="575824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100"/>
          </a:p>
          <a:p>
            <a:pPr marL="0" indent="0">
              <a:buNone/>
            </a:pPr>
            <a:endParaRPr lang="cs-CZ" sz="1800" b="1" u="sng"/>
          </a:p>
          <a:p>
            <a:pPr marL="0" indent="0">
              <a:buNone/>
            </a:pPr>
            <a:endParaRPr lang="pl-PL" sz="1800"/>
          </a:p>
          <a:p>
            <a:pPr marL="0" indent="0">
              <a:buNone/>
            </a:pPr>
            <a:endParaRPr lang="cs-CZ" sz="1800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xmlns="" id="{6AC2B02E-434D-4490-89BB-5CCD7DA77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25824-49D7-40A8-95BA-C8F721B7E52A}" type="slidenum">
              <a:rPr lang="cs-CZ" smtClean="0"/>
              <a:t>37</a:t>
            </a:fld>
            <a:endParaRPr lang="cs-CZ" dirty="0"/>
          </a:p>
        </p:txBody>
      </p:sp>
      <p:pic>
        <p:nvPicPr>
          <p:cNvPr id="7" name="Obrázek 6" descr="Obsah obrázku text, snímek obrazovky, design&#10;&#10;Popis byl vytvořen automaticky">
            <a:extLst>
              <a:ext uri="{FF2B5EF4-FFF2-40B4-BE49-F238E27FC236}">
                <a16:creationId xmlns:a16="http://schemas.microsoft.com/office/drawing/2014/main" xmlns="" id="{320F25F6-8E14-A2BE-548B-E9322C4E9F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750" y="800215"/>
            <a:ext cx="9446116" cy="5462040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xmlns="" id="{DD6F444A-39DA-4279-7BEC-0E8B59989ED4}"/>
              </a:ext>
            </a:extLst>
          </p:cNvPr>
          <p:cNvSpPr txBox="1"/>
          <p:nvPr/>
        </p:nvSpPr>
        <p:spPr>
          <a:xfrm>
            <a:off x="6941518" y="6179813"/>
            <a:ext cx="3700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Kliknutí na ,,Odeslat podání na MAS“</a:t>
            </a:r>
          </a:p>
        </p:txBody>
      </p:sp>
    </p:spTree>
    <p:extLst>
      <p:ext uri="{BB962C8B-B14F-4D97-AF65-F5344CB8AC3E}">
        <p14:creationId xmlns:p14="http://schemas.microsoft.com/office/powerpoint/2010/main" val="4394600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3555BD5-7C5C-4ED2-990E-E3B120EFE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07504"/>
            <a:ext cx="10515600" cy="692711"/>
          </a:xfrm>
        </p:spPr>
        <p:txBody>
          <a:bodyPr>
            <a:normAutofit/>
          </a:bodyPr>
          <a:lstStyle/>
          <a:p>
            <a:pPr algn="ctr"/>
            <a:r>
              <a:rPr lang="cs-CZ" sz="3200" b="1" dirty="0"/>
              <a:t>Odeslání Žádosti o dotaci na MAS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9A8A2B02-145E-491F-83A2-DD7A922CDA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708454"/>
            <a:ext cx="10515600" cy="575824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100" dirty="0"/>
          </a:p>
          <a:p>
            <a:pPr marL="0" indent="0">
              <a:buNone/>
            </a:pPr>
            <a:endParaRPr lang="cs-CZ" sz="1800" b="1" u="sng" dirty="0"/>
          </a:p>
          <a:p>
            <a:pPr marL="0" indent="0">
              <a:buNone/>
            </a:pPr>
            <a:endParaRPr lang="pl-PL" sz="1800" dirty="0"/>
          </a:p>
          <a:p>
            <a:pPr marL="0" indent="0">
              <a:buNone/>
            </a:pPr>
            <a:endParaRPr lang="cs-CZ" sz="1800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xmlns="" id="{6AC2B02E-434D-4490-89BB-5CCD7DA77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25824-49D7-40A8-95BA-C8F721B7E52A}" type="slidenum">
              <a:rPr lang="cs-CZ" smtClean="0"/>
              <a:t>38</a:t>
            </a:fld>
            <a:endParaRPr lang="cs-CZ" dirty="0"/>
          </a:p>
        </p:txBody>
      </p:sp>
      <p:pic>
        <p:nvPicPr>
          <p:cNvPr id="6" name="Obrázek 5" descr="Obsah obrázku text, snímek obrazovky&#10;&#10;Popis byl vytvořen automaticky">
            <a:extLst>
              <a:ext uri="{FF2B5EF4-FFF2-40B4-BE49-F238E27FC236}">
                <a16:creationId xmlns:a16="http://schemas.microsoft.com/office/drawing/2014/main" xmlns="" id="{CB6498FD-9320-854D-0C7A-55451323A6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113" y="1629930"/>
            <a:ext cx="11333421" cy="2530764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xmlns="" id="{CD275BAE-4FD3-29E3-A67D-AA5EAE6F01A0}"/>
              </a:ext>
            </a:extLst>
          </p:cNvPr>
          <p:cNvSpPr txBox="1"/>
          <p:nvPr/>
        </p:nvSpPr>
        <p:spPr>
          <a:xfrm>
            <a:off x="613113" y="4160694"/>
            <a:ext cx="11161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Úspěšná registrace žádosti o dotaci na MAS – ve sloupci doplňující údaje je krátce po podání žádosti zobrazeno registrační číslo konečného žadatele.</a:t>
            </a:r>
          </a:p>
        </p:txBody>
      </p:sp>
    </p:spTree>
    <p:extLst>
      <p:ext uri="{BB962C8B-B14F-4D97-AF65-F5344CB8AC3E}">
        <p14:creationId xmlns:p14="http://schemas.microsoft.com/office/powerpoint/2010/main" val="255994745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3555BD5-7C5C-4ED2-990E-E3B120EFE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07504"/>
            <a:ext cx="10515600" cy="692711"/>
          </a:xfrm>
        </p:spPr>
        <p:txBody>
          <a:bodyPr>
            <a:normAutofit/>
          </a:bodyPr>
          <a:lstStyle/>
          <a:p>
            <a:pPr algn="ctr"/>
            <a:r>
              <a:rPr lang="cs-CZ" sz="3200" b="1" dirty="0"/>
              <a:t>Odeslání Žádosti o dotaci na MAS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9A8A2B02-145E-491F-83A2-DD7A922CDA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708454"/>
            <a:ext cx="10515600" cy="575824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100" dirty="0"/>
          </a:p>
          <a:p>
            <a:pPr marL="0" indent="0">
              <a:buNone/>
            </a:pPr>
            <a:endParaRPr lang="cs-CZ" sz="1800" b="1" u="sng" dirty="0"/>
          </a:p>
          <a:p>
            <a:pPr marL="0" indent="0">
              <a:buNone/>
            </a:pPr>
            <a:endParaRPr lang="pl-PL" sz="1800" dirty="0"/>
          </a:p>
          <a:p>
            <a:pPr marL="0" indent="0">
              <a:buNone/>
            </a:pPr>
            <a:endParaRPr lang="cs-CZ" sz="1800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xmlns="" id="{6AC2B02E-434D-4490-89BB-5CCD7DA77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25824-49D7-40A8-95BA-C8F721B7E52A}" type="slidenum">
              <a:rPr lang="cs-CZ" smtClean="0"/>
              <a:t>39</a:t>
            </a:fld>
            <a:endParaRPr lang="cs-CZ" dirty="0"/>
          </a:p>
        </p:txBody>
      </p:sp>
      <p:pic>
        <p:nvPicPr>
          <p:cNvPr id="7" name="Obrázek 6" descr="Obsah obrázku text, snímek obrazovky, Písmo&#10;&#10;Popis byl vytvořen automaticky">
            <a:extLst>
              <a:ext uri="{FF2B5EF4-FFF2-40B4-BE49-F238E27FC236}">
                <a16:creationId xmlns:a16="http://schemas.microsoft.com/office/drawing/2014/main" xmlns="" id="{49B9484E-C265-CC33-9329-D26FF68A71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769" y="1187161"/>
            <a:ext cx="11343342" cy="2641600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xmlns="" id="{E97BA508-3C93-39E6-36EE-A16782467F54}"/>
              </a:ext>
            </a:extLst>
          </p:cNvPr>
          <p:cNvSpPr txBox="1"/>
          <p:nvPr/>
        </p:nvSpPr>
        <p:spPr>
          <a:xfrm>
            <a:off x="508958" y="3828761"/>
            <a:ext cx="111970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Do datové schránky je žadatele je odesláno ,,Sdělení o zaregistrování Žádosti o dotaci“ vč. přiděleného registračního čísla. Po přečtení v datové schránce žadatelem se sdělení zobrazí ve schránce na Portále žadatele i MAS.</a:t>
            </a:r>
          </a:p>
        </p:txBody>
      </p:sp>
    </p:spTree>
    <p:extLst>
      <p:ext uri="{BB962C8B-B14F-4D97-AF65-F5344CB8AC3E}">
        <p14:creationId xmlns:p14="http://schemas.microsoft.com/office/powerpoint/2010/main" val="33233123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DB4A8D8-FB58-4764-BAC3-F03DF59BE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1885" y="936307"/>
            <a:ext cx="4388226" cy="687071"/>
          </a:xfrm>
        </p:spPr>
        <p:txBody>
          <a:bodyPr>
            <a:normAutofit/>
          </a:bodyPr>
          <a:lstStyle/>
          <a:p>
            <a:pPr algn="ctr"/>
            <a:r>
              <a:rPr lang="cs-CZ" sz="3200" b="1" dirty="0"/>
              <a:t>Vyhlašované Fiche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9DC3F779-5822-4A7F-8EC5-F50630E23B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021291" cy="4351338"/>
          </a:xfrm>
        </p:spPr>
        <p:txBody>
          <a:bodyPr/>
          <a:lstStyle/>
          <a:p>
            <a:pPr algn="ctr"/>
            <a:endParaRPr lang="cs-CZ" dirty="0"/>
          </a:p>
          <a:p>
            <a:pPr algn="ctr"/>
            <a:endParaRPr lang="cs-CZ" dirty="0"/>
          </a:p>
        </p:txBody>
      </p:sp>
      <p:graphicFrame>
        <p:nvGraphicFramePr>
          <p:cNvPr id="6" name="Tabulka 4">
            <a:extLst>
              <a:ext uri="{FF2B5EF4-FFF2-40B4-BE49-F238E27FC236}">
                <a16:creationId xmlns:a16="http://schemas.microsoft.com/office/drawing/2014/main" xmlns="" id="{D72BB794-E8F6-43C0-AF29-DEF2524582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9371808"/>
              </p:ext>
            </p:extLst>
          </p:nvPr>
        </p:nvGraphicFramePr>
        <p:xfrm>
          <a:off x="241176" y="1825625"/>
          <a:ext cx="11709645" cy="155448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917993">
                  <a:extLst>
                    <a:ext uri="{9D8B030D-6E8A-4147-A177-3AD203B41FA5}">
                      <a16:colId xmlns:a16="http://schemas.microsoft.com/office/drawing/2014/main" xmlns="" val="558524234"/>
                    </a:ext>
                  </a:extLst>
                </a:gridCol>
                <a:gridCol w="2879158">
                  <a:extLst>
                    <a:ext uri="{9D8B030D-6E8A-4147-A177-3AD203B41FA5}">
                      <a16:colId xmlns:a16="http://schemas.microsoft.com/office/drawing/2014/main" xmlns="" val="212522534"/>
                    </a:ext>
                  </a:extLst>
                </a:gridCol>
                <a:gridCol w="3755424">
                  <a:extLst>
                    <a:ext uri="{9D8B030D-6E8A-4147-A177-3AD203B41FA5}">
                      <a16:colId xmlns:a16="http://schemas.microsoft.com/office/drawing/2014/main" xmlns="" val="1077466862"/>
                    </a:ext>
                  </a:extLst>
                </a:gridCol>
                <a:gridCol w="1385690">
                  <a:extLst>
                    <a:ext uri="{9D8B030D-6E8A-4147-A177-3AD203B41FA5}">
                      <a16:colId xmlns:a16="http://schemas.microsoft.com/office/drawing/2014/main" xmlns="" val="664198916"/>
                    </a:ext>
                  </a:extLst>
                </a:gridCol>
                <a:gridCol w="1385690">
                  <a:extLst>
                    <a:ext uri="{9D8B030D-6E8A-4147-A177-3AD203B41FA5}">
                      <a16:colId xmlns:a16="http://schemas.microsoft.com/office/drawing/2014/main" xmlns="" val="2344876622"/>
                    </a:ext>
                  </a:extLst>
                </a:gridCol>
                <a:gridCol w="1385690">
                  <a:extLst>
                    <a:ext uri="{9D8B030D-6E8A-4147-A177-3AD203B41FA5}">
                      <a16:colId xmlns:a16="http://schemas.microsoft.com/office/drawing/2014/main" xmlns="" val="490818538"/>
                    </a:ext>
                  </a:extLst>
                </a:gridCol>
              </a:tblGrid>
              <a:tr h="473023">
                <a:tc>
                  <a:txBody>
                    <a:bodyPr/>
                    <a:lstStyle/>
                    <a:p>
                      <a:pPr marL="0" indent="0" algn="ctr" defTabSz="447675"/>
                      <a:r>
                        <a:rPr lang="cs-CZ" dirty="0"/>
                        <a:t>Fiche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Název Fiche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Vazba na vzorovou </a:t>
                      </a:r>
                      <a:r>
                        <a:rPr lang="cs-CZ" dirty="0" err="1"/>
                        <a:t>Fichi</a:t>
                      </a:r>
                      <a:r>
                        <a:rPr lang="cs-CZ" dirty="0"/>
                        <a:t> SP SZP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Minimální způsobilé výdaje v Kč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Maximální způsobilé výdaje v Kč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Alokace pro 1. výzvu v Kč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7615754"/>
                  </a:ext>
                </a:extLst>
              </a:tr>
              <a:tr h="473023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F2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Základní služby a obnova obcí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Fiche</a:t>
                      </a:r>
                      <a:r>
                        <a:rPr lang="cs-CZ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5 – Základní služby a obnova obcí	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100 000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450 000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9 000 000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518800538"/>
                  </a:ext>
                </a:extLst>
              </a:tr>
            </a:tbl>
          </a:graphicData>
        </a:graphic>
      </p:graphicFrame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xmlns="" id="{615E98DC-8188-483F-9E60-470A29ED6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25824-49D7-40A8-95BA-C8F721B7E52A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001922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F04AF7C5-0722-49F1-AFCB-DC816DFBBD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8738" y="136525"/>
            <a:ext cx="8254524" cy="847080"/>
          </a:xfrm>
        </p:spPr>
        <p:txBody>
          <a:bodyPr>
            <a:normAutofit fontScale="90000"/>
          </a:bodyPr>
          <a:lstStyle/>
          <a:p>
            <a:pPr algn="ctr"/>
            <a:r>
              <a:rPr lang="cs-CZ" sz="3200" b="1" dirty="0"/>
              <a:t>Administrativní kontrola a kontrola přijatelnosti na MAS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14F7B5F5-5DD5-452B-935C-4A90988B03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933" y="923027"/>
            <a:ext cx="11347243" cy="570206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100" b="0" i="0" strike="noStrike" baseline="0" dirty="0">
              <a:solidFill>
                <a:srgbClr val="000000"/>
              </a:solidFill>
            </a:endParaRPr>
          </a:p>
          <a:p>
            <a:r>
              <a:rPr lang="cs-CZ" sz="1900" b="0" i="0" strike="noStrike" baseline="0" dirty="0">
                <a:solidFill>
                  <a:srgbClr val="000000"/>
                </a:solidFill>
              </a:rPr>
              <a:t>V případě, že po těchto kontrolách MAS zjistí, že je nutné opravit nedostatky, </a:t>
            </a:r>
            <a:r>
              <a:rPr lang="cs-CZ" sz="1900" b="1" i="0" strike="noStrike" baseline="0" dirty="0">
                <a:solidFill>
                  <a:srgbClr val="000000"/>
                </a:solidFill>
              </a:rPr>
              <a:t>vyzve žadatele </a:t>
            </a:r>
            <a:r>
              <a:rPr lang="cs-CZ" sz="1900" b="0" i="0" strike="noStrike" baseline="0" dirty="0">
                <a:solidFill>
                  <a:srgbClr val="000000"/>
                </a:solidFill>
              </a:rPr>
              <a:t>s pevně daným termínem </a:t>
            </a:r>
            <a:r>
              <a:rPr lang="cs-CZ" sz="1900" b="1" i="0" strike="noStrike" baseline="0" dirty="0">
                <a:solidFill>
                  <a:srgbClr val="000000"/>
                </a:solidFill>
              </a:rPr>
              <a:t>k doplnění </a:t>
            </a:r>
            <a:r>
              <a:rPr lang="cs-CZ" sz="1900" b="0" i="0" strike="noStrike" baseline="0" dirty="0">
                <a:solidFill>
                  <a:srgbClr val="000000"/>
                </a:solidFill>
              </a:rPr>
              <a:t>Žádosti o dotaci (minimálně 5 pracovních dní), přičemž žadatel může opravu provést </a:t>
            </a:r>
            <a:r>
              <a:rPr lang="cs-CZ" sz="1900" b="1" i="0" strike="noStrike" baseline="0" dirty="0">
                <a:solidFill>
                  <a:srgbClr val="000000"/>
                </a:solidFill>
              </a:rPr>
              <a:t>maximálně dvakrát</a:t>
            </a:r>
            <a:r>
              <a:rPr lang="cs-CZ" sz="1900" b="0" i="0" strike="noStrike" baseline="0" dirty="0">
                <a:solidFill>
                  <a:srgbClr val="000000"/>
                </a:solidFill>
              </a:rPr>
              <a:t>. </a:t>
            </a:r>
          </a:p>
          <a:p>
            <a:r>
              <a:rPr lang="cs-CZ" sz="1900" b="0" i="0" strike="noStrike" baseline="0" dirty="0">
                <a:solidFill>
                  <a:srgbClr val="000000"/>
                </a:solidFill>
              </a:rPr>
              <a:t>V případě, že žadatel </a:t>
            </a:r>
            <a:r>
              <a:rPr lang="cs-CZ" sz="1900" b="1" i="0" strike="noStrike" baseline="0" dirty="0">
                <a:solidFill>
                  <a:srgbClr val="000000"/>
                </a:solidFill>
              </a:rPr>
              <a:t>nedoplní v termínu stanoveném MAS </a:t>
            </a:r>
            <a:r>
              <a:rPr lang="cs-CZ" sz="1900" b="0" i="0" strike="noStrike" baseline="0" dirty="0">
                <a:solidFill>
                  <a:srgbClr val="000000"/>
                </a:solidFill>
              </a:rPr>
              <a:t>požadované informace/podklady nebo žádost nesplňuje podmínky pro poskytnutí podpory, </a:t>
            </a:r>
            <a:r>
              <a:rPr lang="cs-CZ" sz="1900" b="1" i="0" strike="noStrike" baseline="0" dirty="0">
                <a:solidFill>
                  <a:srgbClr val="000000"/>
                </a:solidFill>
              </a:rPr>
              <a:t>MAS ukončí administraci žádosti</a:t>
            </a:r>
            <a:r>
              <a:rPr lang="cs-CZ" sz="1900" b="0" i="0" strike="noStrike" baseline="0" dirty="0">
                <a:solidFill>
                  <a:srgbClr val="000000"/>
                </a:solidFill>
              </a:rPr>
              <a:t>.</a:t>
            </a:r>
          </a:p>
          <a:p>
            <a:r>
              <a:rPr lang="cs-CZ" sz="1900" b="0" i="0" strike="noStrike" baseline="0" dirty="0">
                <a:solidFill>
                  <a:srgbClr val="000000"/>
                </a:solidFill>
              </a:rPr>
              <a:t>MAS nechá žadatele doplnit chybějící údaje do staženého formuláře Žádosti, případně nechá doplnit/opravit požadované přílohy. </a:t>
            </a:r>
          </a:p>
          <a:p>
            <a:r>
              <a:rPr lang="cs-CZ" sz="1900" b="0" i="0" strike="noStrike" baseline="0" dirty="0">
                <a:solidFill>
                  <a:srgbClr val="000000"/>
                </a:solidFill>
              </a:rPr>
              <a:t>Žadatel je k doplnění chybějících podkladů či informací vyzván MAS písemnou formou. </a:t>
            </a:r>
          </a:p>
          <a:p>
            <a:r>
              <a:rPr lang="cs-CZ" sz="1900" b="0" i="0" strike="noStrike" baseline="0" dirty="0">
                <a:solidFill>
                  <a:srgbClr val="000000"/>
                </a:solidFill>
              </a:rPr>
              <a:t>Administrativní kontrola a komunikace se žadatelem bude probíhat </a:t>
            </a:r>
            <a:r>
              <a:rPr lang="cs-CZ" sz="1900" b="1" i="0" strike="noStrike" baseline="0" dirty="0">
                <a:solidFill>
                  <a:srgbClr val="000000"/>
                </a:solidFill>
              </a:rPr>
              <a:t>mimo Portál farmáře prostřednictvím kontaktního e-mailu uvedeného ve formuláři Žádosti o dotaci </a:t>
            </a:r>
            <a:r>
              <a:rPr lang="cs-CZ" sz="1900" b="0" i="0" strike="noStrike" baseline="0" dirty="0">
                <a:solidFill>
                  <a:srgbClr val="000000"/>
                </a:solidFill>
              </a:rPr>
              <a:t>či osobně v kanceláři MAS, ale je třeba mít písemné záznamy o prováděných změnách ze strany žadatele (e-mail, zápis z osobního jednání apod.). </a:t>
            </a:r>
          </a:p>
          <a:p>
            <a:r>
              <a:rPr lang="cs-CZ" sz="1900" b="0" i="0" strike="noStrike" baseline="0" dirty="0">
                <a:solidFill>
                  <a:srgbClr val="000000"/>
                </a:solidFill>
              </a:rPr>
              <a:t>Tyto záznamy si uchová MAS pro případ kontroly. </a:t>
            </a:r>
          </a:p>
          <a:p>
            <a:r>
              <a:rPr lang="cs-CZ" sz="1900" b="0" i="0" strike="noStrike" baseline="0" dirty="0">
                <a:solidFill>
                  <a:srgbClr val="000000"/>
                </a:solidFill>
              </a:rPr>
              <a:t>Žádost o dotaci může být na základě písemných podkladů dodaných žadatelem upravována/doplňována i MAS.</a:t>
            </a:r>
          </a:p>
          <a:p>
            <a:r>
              <a:rPr lang="cs-CZ" sz="1900" b="0" i="0" strike="noStrike" baseline="0" dirty="0">
                <a:solidFill>
                  <a:srgbClr val="000000"/>
                </a:solidFill>
              </a:rPr>
              <a:t>Příslušná MAS posoudí Žádost o dotaci z hlediska přidané hodnoty projektu pro území MAS, kterou popíše v Žádosti o dotaci. Pokud MAS vyhodnotí, že Žádost o dotaci, kterou </a:t>
            </a:r>
            <a:r>
              <a:rPr lang="cs-CZ" sz="1900" b="1" i="0" strike="noStrike" baseline="0" dirty="0">
                <a:solidFill>
                  <a:srgbClr val="000000"/>
                </a:solidFill>
              </a:rPr>
              <a:t>by bylo možné financovat z jiné intervence SP SZP, nemá přidanou hodnotu</a:t>
            </a:r>
            <a:r>
              <a:rPr lang="cs-CZ" sz="1900" b="0" i="0" strike="noStrike" baseline="0" dirty="0">
                <a:solidFill>
                  <a:srgbClr val="000000"/>
                </a:solidFill>
              </a:rPr>
              <a:t>, MAS ukončí její administraci (MAS předá na SZIF jako nevybranou žádost).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xmlns="" id="{83BDCDFB-D914-42B7-8111-3A74C062F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25824-49D7-40A8-95BA-C8F721B7E52A}" type="slidenum">
              <a:rPr lang="cs-CZ" smtClean="0"/>
              <a:t>40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661550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F04AF7C5-0722-49F1-AFCB-DC816DFBBD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8738" y="136525"/>
            <a:ext cx="8254524" cy="847080"/>
          </a:xfrm>
        </p:spPr>
        <p:txBody>
          <a:bodyPr>
            <a:normAutofit/>
          </a:bodyPr>
          <a:lstStyle/>
          <a:p>
            <a:pPr algn="ctr"/>
            <a:r>
              <a:rPr lang="cs-CZ" sz="3200" b="1" dirty="0"/>
              <a:t>Věcné hodnocení a Výběr projektů na MAS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14F7B5F5-5DD5-452B-935C-4A90988B03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933" y="923027"/>
            <a:ext cx="11347243" cy="570206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cs-CZ" sz="100" b="0" i="0" strike="noStrike" baseline="0" dirty="0">
              <a:solidFill>
                <a:srgbClr val="000000"/>
              </a:solidFill>
            </a:endParaRPr>
          </a:p>
          <a:p>
            <a:r>
              <a:rPr lang="cs-CZ" sz="1900" b="0" i="0" strike="noStrike" baseline="0" dirty="0">
                <a:solidFill>
                  <a:srgbClr val="000000"/>
                </a:solidFill>
              </a:rPr>
              <a:t>Každá žádost o dotaci bude hodnocena Hodnotící komisí (minimálně tříčlenná, složená z členů Výběrové komise).</a:t>
            </a:r>
          </a:p>
          <a:p>
            <a:r>
              <a:rPr lang="cs-CZ" sz="1900" dirty="0">
                <a:solidFill>
                  <a:srgbClr val="000000"/>
                </a:solidFill>
              </a:rPr>
              <a:t>Výběrová komise následně realizuje předvýběr projektů.</a:t>
            </a:r>
          </a:p>
          <a:p>
            <a:r>
              <a:rPr lang="cs-CZ" sz="1900" b="0" i="0" strike="noStrike" baseline="0" dirty="0">
                <a:solidFill>
                  <a:srgbClr val="000000"/>
                </a:solidFill>
              </a:rPr>
              <a:t>Výsledný počet bodů u jednotlivých projektů musí </a:t>
            </a:r>
            <a:r>
              <a:rPr lang="cs-CZ" sz="1900" b="1" i="0" strike="noStrike" baseline="0" dirty="0">
                <a:solidFill>
                  <a:srgbClr val="000000"/>
                </a:solidFill>
              </a:rPr>
              <a:t>dosáhnout minimální bodové hranice </a:t>
            </a:r>
            <a:r>
              <a:rPr lang="cs-CZ" sz="1900" b="0" i="0" strike="noStrike" baseline="0" dirty="0">
                <a:solidFill>
                  <a:srgbClr val="000000"/>
                </a:solidFill>
              </a:rPr>
              <a:t>stanovené místní akční skupinou v každé výzvě MAS. V případě nedosažení této hranice musí být žádost o podporu vyloučena z dalšího procesu hodnocení. </a:t>
            </a:r>
          </a:p>
          <a:p>
            <a:pPr marL="0" indent="0">
              <a:buNone/>
            </a:pPr>
            <a:endParaRPr lang="cs-CZ" sz="5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cs-CZ" sz="1900" b="0" i="1" u="sng" strike="noStrike" baseline="0" dirty="0">
                <a:solidFill>
                  <a:srgbClr val="000000"/>
                </a:solidFill>
              </a:rPr>
              <a:t>Postup při shodném počtu bodů:</a:t>
            </a:r>
          </a:p>
          <a:p>
            <a:pPr marL="0" indent="0">
              <a:buNone/>
            </a:pPr>
            <a:r>
              <a:rPr lang="cs-CZ" sz="1900" b="1" i="0" strike="noStrike" baseline="0" dirty="0">
                <a:solidFill>
                  <a:srgbClr val="000000"/>
                </a:solidFill>
              </a:rPr>
              <a:t>1. Nižší dotace</a:t>
            </a:r>
          </a:p>
          <a:p>
            <a:pPr marL="0" indent="0">
              <a:buNone/>
            </a:pPr>
            <a:r>
              <a:rPr lang="cs-CZ" sz="1900" b="0" i="0" strike="noStrike" baseline="0" dirty="0">
                <a:solidFill>
                  <a:srgbClr val="000000"/>
                </a:solidFill>
              </a:rPr>
              <a:t>Preferován bude projekt s nižší požadovanou dotací</a:t>
            </a:r>
            <a:endParaRPr lang="cs-CZ" sz="19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cs-CZ" sz="1900" b="1" i="0" strike="noStrike" baseline="0" dirty="0">
                <a:solidFill>
                  <a:srgbClr val="000000"/>
                </a:solidFill>
              </a:rPr>
              <a:t>2. Místo realizace v obci s nižším počtem obyvatel</a:t>
            </a:r>
          </a:p>
          <a:p>
            <a:pPr marL="0" indent="0">
              <a:buNone/>
            </a:pPr>
            <a:r>
              <a:rPr lang="cs-CZ" sz="1900" b="0" i="0" strike="noStrike" baseline="0" dirty="0">
                <a:solidFill>
                  <a:srgbClr val="000000"/>
                </a:solidFill>
              </a:rPr>
              <a:t>Pro určení velikosti obce je považován za závazný dokument ČSÚ: Počet obyvatel v obcích České republiky k 1.1. roku předložení Žádosti o dotaci na MAS. V případě, že projekt bude realizován ve více obcích, vypočítá se počet obyvatel dle aritmetického průměru počtu obyvatel v jednotlivých obcích, ve kterých je projekt realizován.</a:t>
            </a:r>
          </a:p>
          <a:p>
            <a:pPr marL="0" indent="0">
              <a:buNone/>
            </a:pPr>
            <a:r>
              <a:rPr lang="cs-CZ" sz="1900" b="1" i="0" strike="noStrike" baseline="0" dirty="0">
                <a:solidFill>
                  <a:srgbClr val="000000"/>
                </a:solidFill>
              </a:rPr>
              <a:t>3. Dosud nepodpořený žadatel v rámci SCLLD 2021+</a:t>
            </a:r>
          </a:p>
          <a:p>
            <a:pPr marL="0" indent="0">
              <a:buNone/>
            </a:pPr>
            <a:r>
              <a:rPr lang="cs-CZ" sz="1900" b="0" i="0" strike="noStrike" baseline="0" dirty="0">
                <a:solidFill>
                  <a:srgbClr val="000000"/>
                </a:solidFill>
              </a:rPr>
              <a:t>Preferován bude žadatel, který k datu zasedání výběrového orgánu nebyl podpořen v rámci SCLLD 2021+. Jedná se o takového žadatele, kterému k datu zasedání výběrového orgánu nebyl vydán právní akt v rámci realizace SCLLD 2021+.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xmlns="" id="{83BDCDFB-D914-42B7-8111-3A74C062F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25824-49D7-40A8-95BA-C8F721B7E52A}" type="slidenum">
              <a:rPr lang="cs-CZ" smtClean="0"/>
              <a:t>41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75101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F04AF7C5-0722-49F1-AFCB-DC816DFBBD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0445" y="136525"/>
            <a:ext cx="9842739" cy="847080"/>
          </a:xfrm>
        </p:spPr>
        <p:txBody>
          <a:bodyPr>
            <a:normAutofit/>
          </a:bodyPr>
          <a:lstStyle/>
          <a:p>
            <a:pPr algn="ctr"/>
            <a:r>
              <a:rPr lang="cs-CZ" sz="3200" b="1" dirty="0"/>
              <a:t>Vrácení žádosti o dotaci zpět žadateli přes Portál farmáře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14F7B5F5-5DD5-452B-935C-4A90988B03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933" y="923027"/>
            <a:ext cx="11347243" cy="5702060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endParaRPr lang="cs-CZ" sz="1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cs-CZ" sz="1900" b="0" i="0" u="none" strike="noStrike" baseline="0" dirty="0">
                <a:solidFill>
                  <a:srgbClr val="000000"/>
                </a:solidFill>
              </a:rPr>
              <a:t>Po ukončení veškerých administrativních procesů mezi žadatelem a MAS a po následném procesu výběru projektů na MAS, kdy do žádosti o dotaci doplní MAS i výsledky bodového hodnocení na stranu E2 a posouzení žádosti ze strany MAS na stranu E3, opatří pracovník MAS formulář Žádosti o dotaci platným elektronickým podpisem a formulář Žádosti o dotaci nahraje zpět do Portálu farmáře.</a:t>
            </a:r>
          </a:p>
          <a:p>
            <a:r>
              <a:rPr lang="cs-CZ" sz="1900" b="0" i="0" u="none" strike="noStrike" baseline="0" dirty="0">
                <a:solidFill>
                  <a:srgbClr val="000000"/>
                </a:solidFill>
              </a:rPr>
              <a:t>Vráceny budou </a:t>
            </a:r>
            <a:r>
              <a:rPr lang="cs-CZ" sz="1900" dirty="0">
                <a:solidFill>
                  <a:srgbClr val="000000"/>
                </a:solidFill>
              </a:rPr>
              <a:t>žadatelům </a:t>
            </a:r>
            <a:r>
              <a:rPr lang="cs-CZ" sz="1900" b="0" i="0" u="none" strike="noStrike" baseline="0" dirty="0">
                <a:solidFill>
                  <a:srgbClr val="000000"/>
                </a:solidFill>
              </a:rPr>
              <a:t>vybrané i nevybrané žádosti o dotaci.</a:t>
            </a:r>
          </a:p>
          <a:p>
            <a:r>
              <a:rPr lang="cs-CZ" sz="1900" dirty="0">
                <a:solidFill>
                  <a:srgbClr val="000000"/>
                </a:solidFill>
              </a:rPr>
              <a:t>MAS si od žadatele vyžádá zaslání povinných příloh.</a:t>
            </a:r>
            <a:endParaRPr lang="cs-CZ" sz="1900" b="0" i="0" u="none" strike="noStrike" baseline="0" dirty="0">
              <a:solidFill>
                <a:srgbClr val="000000"/>
              </a:solidFill>
            </a:endParaRPr>
          </a:p>
          <a:p>
            <a:r>
              <a:rPr lang="cs-CZ" sz="1900" b="0" i="0" u="none" strike="noStrike" baseline="0" dirty="0">
                <a:solidFill>
                  <a:srgbClr val="000000"/>
                </a:solidFill>
              </a:rPr>
              <a:t>MAS takto odešle Žádost o dotaci a přílohy žadateli zamčené proti provádění změny. Neposílá tedy žadateli přes Portál farmáře žádost a nebo přílohy k opravě, ale posílá žadateli poslední verifikovanou verzi k podání na SZIF k „termínu finálního podání na RO SZIF“ stanoveném ve Výzvě MAS. </a:t>
            </a:r>
          </a:p>
          <a:p>
            <a:r>
              <a:rPr lang="cs-CZ" sz="1900" b="0" i="0" u="none" strike="noStrike" baseline="0" dirty="0">
                <a:solidFill>
                  <a:srgbClr val="000000"/>
                </a:solidFill>
              </a:rPr>
              <a:t>Následně MAS informuje vybrané žadatele o předání Žádosti o dotaci přes Portál farmáře a nutnosti podat Žádost přes Portál na SZIF. 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xmlns="" id="{83BDCDFB-D914-42B7-8111-3A74C062F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25824-49D7-40A8-95BA-C8F721B7E52A}" type="slidenum">
              <a:rPr lang="cs-CZ" smtClean="0"/>
              <a:t>42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595879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F04AF7C5-0722-49F1-AFCB-DC816DFBBD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0445" y="136525"/>
            <a:ext cx="9842739" cy="847080"/>
          </a:xfrm>
        </p:spPr>
        <p:txBody>
          <a:bodyPr>
            <a:normAutofit/>
          </a:bodyPr>
          <a:lstStyle/>
          <a:p>
            <a:pPr algn="ctr"/>
            <a:r>
              <a:rPr lang="cs-CZ" sz="3200" b="1" dirty="0"/>
              <a:t>Výzva MAS k doložení povinných příloh k žádosti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14F7B5F5-5DD5-452B-935C-4A90988B03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933" y="923027"/>
            <a:ext cx="11347243" cy="5702060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endParaRPr lang="cs-CZ" sz="1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cs-CZ" sz="1900" b="0" i="0" u="none" strike="noStrike" baseline="0" dirty="0">
                <a:solidFill>
                  <a:srgbClr val="000000"/>
                </a:solidFill>
              </a:rPr>
              <a:t>MAS ve stanoveném termínu vyzve žadatele k doložení povinných příloh mimo Portál farmáře:</a:t>
            </a:r>
          </a:p>
          <a:p>
            <a:pPr algn="l"/>
            <a:endParaRPr lang="cs-CZ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1900" b="0" i="0" u="none" strike="noStrike" baseline="0" dirty="0">
                <a:solidFill>
                  <a:srgbClr val="000000"/>
                </a:solidFill>
              </a:rPr>
              <a:t>1) V případě, že součástí projektu jsou stavební výdaje, </a:t>
            </a:r>
            <a:r>
              <a:rPr lang="cs-CZ" sz="1900" b="1" i="0" u="none" strike="noStrike" baseline="0" dirty="0">
                <a:solidFill>
                  <a:srgbClr val="000000"/>
                </a:solidFill>
              </a:rPr>
              <a:t>fotodokumentace výchozího stavu </a:t>
            </a:r>
            <a:r>
              <a:rPr lang="cs-CZ" sz="1900" b="0" i="0" u="none" strike="noStrike" baseline="0" dirty="0">
                <a:solidFill>
                  <a:srgbClr val="000000"/>
                </a:solidFill>
              </a:rPr>
              <a:t>před realizací projektu. </a:t>
            </a:r>
          </a:p>
          <a:p>
            <a:pPr marL="0" indent="0">
              <a:buNone/>
            </a:pPr>
            <a:r>
              <a:rPr lang="cs-CZ" sz="1900" b="0" i="0" u="none" strike="noStrike" baseline="0" dirty="0">
                <a:solidFill>
                  <a:srgbClr val="000000"/>
                </a:solidFill>
              </a:rPr>
              <a:t>2) V případě, že projekt/část projektu podléhá řízení stavebního úřadu, pak ke dni podání na RO SZIF </a:t>
            </a:r>
            <a:r>
              <a:rPr lang="cs-CZ" sz="1900" b="1" i="0" u="none" strike="noStrike" baseline="0" dirty="0">
                <a:solidFill>
                  <a:srgbClr val="000000"/>
                </a:solidFill>
              </a:rPr>
              <a:t>platné a pravomocné </a:t>
            </a:r>
            <a:r>
              <a:rPr lang="cs-CZ" sz="1900" b="0" i="0" u="none" strike="noStrike" baseline="0" dirty="0">
                <a:solidFill>
                  <a:srgbClr val="000000"/>
                </a:solidFill>
              </a:rPr>
              <a:t>(v případě veřejnoprávní smlouvy platné a účinné) </a:t>
            </a:r>
            <a:r>
              <a:rPr lang="cs-CZ" sz="1900" b="1" i="0" u="none" strike="noStrike" baseline="0" dirty="0">
                <a:solidFill>
                  <a:srgbClr val="000000"/>
                </a:solidFill>
              </a:rPr>
              <a:t>odpovídající povolení stavebního úřadu </a:t>
            </a:r>
            <a:r>
              <a:rPr lang="cs-CZ" sz="1900" b="0" i="0" u="none" strike="noStrike" baseline="0" dirty="0">
                <a:solidFill>
                  <a:srgbClr val="000000"/>
                </a:solidFill>
              </a:rPr>
              <a:t>(dle Obecných podmínek Pravidel, kapitola 1 „řízením stavebního úřadu“), na jehož základě lze projekt realizovat. </a:t>
            </a:r>
          </a:p>
          <a:p>
            <a:pPr marL="0" indent="0">
              <a:buNone/>
            </a:pPr>
            <a:r>
              <a:rPr lang="cs-CZ" sz="1900" b="0" i="0" u="none" strike="noStrike" baseline="0" dirty="0">
                <a:solidFill>
                  <a:srgbClr val="000000"/>
                </a:solidFill>
              </a:rPr>
              <a:t>3) V případě, že projekt/část projektu podléhá řízení stavebního úřadu, pak </a:t>
            </a:r>
            <a:r>
              <a:rPr lang="cs-CZ" sz="1900" b="1" i="0" u="none" strike="noStrike" baseline="0" dirty="0">
                <a:solidFill>
                  <a:srgbClr val="000000"/>
                </a:solidFill>
              </a:rPr>
              <a:t>stavebním úřadem ověřená projektová dokumentace </a:t>
            </a:r>
            <a:r>
              <a:rPr lang="cs-CZ" sz="1900" b="0" i="0" u="none" strike="noStrike" baseline="0" dirty="0">
                <a:solidFill>
                  <a:srgbClr val="000000"/>
                </a:solidFill>
              </a:rPr>
              <a:t>předkládaná k řízení stavebního úřadu v souladu se stavebním zákonem a příslušnými prováděcími předpisy. </a:t>
            </a:r>
          </a:p>
          <a:p>
            <a:pPr marL="0" indent="0">
              <a:buNone/>
            </a:pPr>
            <a:r>
              <a:rPr lang="cs-CZ" sz="1900" b="0" i="0" u="none" strike="noStrike" baseline="0" dirty="0">
                <a:solidFill>
                  <a:srgbClr val="000000"/>
                </a:solidFill>
              </a:rPr>
              <a:t>4) </a:t>
            </a:r>
            <a:r>
              <a:rPr lang="cs-CZ" sz="1900" b="1" i="0" u="none" strike="noStrike" baseline="0" dirty="0">
                <a:solidFill>
                  <a:srgbClr val="000000"/>
                </a:solidFill>
              </a:rPr>
              <a:t>Identifikace příjemců dotací</a:t>
            </a:r>
            <a:r>
              <a:rPr lang="cs-CZ" sz="1900" b="0" i="0" u="none" strike="noStrike" baseline="0" dirty="0">
                <a:solidFill>
                  <a:srgbClr val="000000"/>
                </a:solidFill>
              </a:rPr>
              <a:t>, u nichž je prokázání vyžadováno – elektronický PDF formulář je dokládán na SZIF prostřednictvím Portálu farmáře v sekci “Průřezové přílohy”. </a:t>
            </a:r>
          </a:p>
          <a:p>
            <a:pPr marL="0" indent="0">
              <a:buNone/>
            </a:pPr>
            <a:r>
              <a:rPr lang="cs-CZ" sz="1900" dirty="0">
                <a:solidFill>
                  <a:srgbClr val="000000"/>
                </a:solidFill>
              </a:rPr>
              <a:t>5) </a:t>
            </a:r>
            <a:r>
              <a:rPr lang="cs-CZ" sz="1900" b="0" i="0" u="none" strike="noStrike" baseline="0" dirty="0">
                <a:solidFill>
                  <a:srgbClr val="000000"/>
                </a:solidFill>
              </a:rPr>
              <a:t>Souhlasné závazné stanovisko příslušného orgánu památkové péče podle § 14 zákona č. 20/1987 Sb., o státní památkové péči, ve znění pozdějších předpisů, v případě, že není vyžadováno stavební řízení a jedná se o objekt, na který se vztahuje památková ochrana. </a:t>
            </a:r>
          </a:p>
          <a:p>
            <a:pPr marL="0" indent="0">
              <a:buNone/>
            </a:pPr>
            <a:endParaRPr lang="cs-CZ" sz="1900" b="0" i="0" u="none" strike="noStrike" baseline="0" dirty="0">
              <a:solidFill>
                <a:srgbClr val="000000"/>
              </a:solidFill>
            </a:endParaRP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xmlns="" id="{83BDCDFB-D914-42B7-8111-3A74C062F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25824-49D7-40A8-95BA-C8F721B7E52A}" type="slidenum">
              <a:rPr lang="cs-CZ" smtClean="0"/>
              <a:t>43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549260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F04AF7C5-0722-49F1-AFCB-DC816DFBBD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0445" y="136525"/>
            <a:ext cx="9842739" cy="847080"/>
          </a:xfrm>
        </p:spPr>
        <p:txBody>
          <a:bodyPr>
            <a:normAutofit/>
          </a:bodyPr>
          <a:lstStyle/>
          <a:p>
            <a:pPr algn="ctr"/>
            <a:r>
              <a:rPr lang="cs-CZ" sz="3200" b="1" dirty="0"/>
              <a:t>Podání Žádosti na SZIF žadatelem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14F7B5F5-5DD5-452B-935C-4A90988B03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7035" y="923027"/>
            <a:ext cx="11826814" cy="5702060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endParaRPr lang="cs-CZ" sz="1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1600" b="0" i="0" u="none" strike="noStrike" baseline="0" dirty="0">
                <a:solidFill>
                  <a:srgbClr val="000000"/>
                </a:solidFill>
              </a:rPr>
              <a:t>Žadatel se přihlásí do svého účtu na Portálu farmáře pomocí svých přihlašovacích údajů.</a:t>
            </a:r>
          </a:p>
          <a:p>
            <a:pPr marL="0" indent="0">
              <a:buNone/>
            </a:pPr>
            <a:r>
              <a:rPr lang="cs-CZ" sz="1600" b="0" i="0" u="none" strike="noStrike" baseline="0" dirty="0">
                <a:solidFill>
                  <a:srgbClr val="000000"/>
                </a:solidFill>
              </a:rPr>
              <a:t>Po přihlášení uvidí žadatel na domovské straně svého účtu v sekci „Rozpracovaná podání“ elektronicky podepsanou Žádost o dotaci ze strany MAS, kterou již není možné editovat. Žadatel bude pokračovat v podání kliknutím na ikonu stuhy. 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xmlns="" id="{83BDCDFB-D914-42B7-8111-3A74C062F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25824-49D7-40A8-95BA-C8F721B7E52A}" type="slidenum">
              <a:rPr lang="cs-CZ" smtClean="0"/>
              <a:t>44</a:t>
            </a:fld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6CC6BD13-365A-2E96-C24B-76A2D4B7F8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4195" y="2028824"/>
            <a:ext cx="8827332" cy="4626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28903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F04AF7C5-0722-49F1-AFCB-DC816DFBBD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0445" y="136525"/>
            <a:ext cx="9842739" cy="847080"/>
          </a:xfrm>
        </p:spPr>
        <p:txBody>
          <a:bodyPr>
            <a:normAutofit/>
          </a:bodyPr>
          <a:lstStyle/>
          <a:p>
            <a:pPr algn="ctr"/>
            <a:r>
              <a:rPr lang="cs-CZ" sz="3200" b="1" dirty="0"/>
              <a:t>Podání Žádosti na SZIF žadatelem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14F7B5F5-5DD5-452B-935C-4A90988B03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7035" y="923027"/>
            <a:ext cx="11826814" cy="5702060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endParaRPr lang="cs-CZ" sz="1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1600" b="0" i="0" u="none" strike="noStrike" baseline="0" dirty="0">
                <a:solidFill>
                  <a:srgbClr val="000000"/>
                </a:solidFill>
              </a:rPr>
              <a:t>Po kliknutí na ikonu stuhy se žadateli zobrazí detail dané Žádosti o dotaci. Žadatel si zkontroluje formulář Žádosti o dotaci, který obdržel ze strany MAS opatřený platným certifikátem, dále si zkontroluje přílohy. Pokud je vše v pořádku, klikne žadatel na tlačítko „Pokračovat v podání“. </a:t>
            </a:r>
          </a:p>
          <a:p>
            <a:pPr marL="0" indent="0">
              <a:buNone/>
            </a:pPr>
            <a:r>
              <a:rPr lang="cs-CZ" sz="1600" b="0" i="0" u="none" strike="noStrike" baseline="0" dirty="0">
                <a:solidFill>
                  <a:srgbClr val="000000"/>
                </a:solidFill>
              </a:rPr>
              <a:t>Pouze ve výjimečných případech, kdy je zjištěno ze strany žadatele, případně ze strany MAS, že byla na žadatele odeslána Žádost, případně přílohy, s chybou, je možné, aby žadatel klik na „Odeslat podání na MAS“ k provedení opravy. Musí ale i tak být splněn termín finálního podání Žádosti o dotaci na RO SZIF. 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xmlns="" id="{83BDCDFB-D914-42B7-8111-3A74C062F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25824-49D7-40A8-95BA-C8F721B7E52A}" type="slidenum">
              <a:rPr lang="cs-CZ" smtClean="0"/>
              <a:t>45</a:t>
            </a:fld>
            <a:endParaRPr lang="cs-CZ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xmlns="" id="{6455DDBE-737A-331E-67AA-9D5D8CAF1A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0400" y="2644153"/>
            <a:ext cx="7234515" cy="3911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28050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F04AF7C5-0722-49F1-AFCB-DC816DFBBD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0445" y="136525"/>
            <a:ext cx="9842739" cy="847080"/>
          </a:xfrm>
        </p:spPr>
        <p:txBody>
          <a:bodyPr>
            <a:normAutofit/>
          </a:bodyPr>
          <a:lstStyle/>
          <a:p>
            <a:pPr algn="ctr"/>
            <a:r>
              <a:rPr lang="cs-CZ" sz="3200" b="1" dirty="0"/>
              <a:t>Podání Žádosti na SZIF žadatelem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14F7B5F5-5DD5-452B-935C-4A90988B03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7035" y="923027"/>
            <a:ext cx="11826814" cy="5702060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endParaRPr lang="cs-CZ" sz="1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Po kliknutí na tlačítko „Pokračovat v podání“ se zobrazí upozornění, že je třeba zaškrtnout souhlas s podáním. 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xmlns="" id="{83BDCDFB-D914-42B7-8111-3A74C062F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25824-49D7-40A8-95BA-C8F721B7E52A}" type="slidenum">
              <a:rPr lang="cs-CZ" smtClean="0"/>
              <a:t>46</a:t>
            </a:fld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A408794B-B245-735C-096A-29768398C9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6653" y="1574403"/>
            <a:ext cx="8500547" cy="484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43997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F04AF7C5-0722-49F1-AFCB-DC816DFBBD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0445" y="136525"/>
            <a:ext cx="9842739" cy="847080"/>
          </a:xfrm>
        </p:spPr>
        <p:txBody>
          <a:bodyPr>
            <a:normAutofit/>
          </a:bodyPr>
          <a:lstStyle/>
          <a:p>
            <a:pPr algn="ctr"/>
            <a:r>
              <a:rPr lang="cs-CZ" sz="3200" b="1" dirty="0"/>
              <a:t>Podání Žádosti na SZIF žadatelem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14F7B5F5-5DD5-452B-935C-4A90988B03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7035" y="923027"/>
            <a:ext cx="11826814" cy="5702060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endParaRPr lang="cs-CZ" sz="1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1800" b="0" i="0" u="none" strike="noStrike" baseline="0" dirty="0">
                <a:solidFill>
                  <a:srgbClr val="000000"/>
                </a:solidFill>
              </a:rPr>
              <a:t>Po kliknutí na tlačítko „Rozumím“ se objeví detail podání Žádosti o dotaci, ve kterém se objeví checkboxy, které je třeba zaškrtnout, aby bylo možné pokračovat. Následně bude možné podat Žádost o dotaci na RO SZIF. 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xmlns="" id="{83BDCDFB-D914-42B7-8111-3A74C062F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25824-49D7-40A8-95BA-C8F721B7E52A}" type="slidenum">
              <a:rPr lang="cs-CZ" smtClean="0"/>
              <a:t>47</a:t>
            </a:fld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EA91FC11-61EE-B56E-EA57-0A6D991B2A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5373" y="1770107"/>
            <a:ext cx="9021253" cy="4770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70495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F04AF7C5-0722-49F1-AFCB-DC816DFBBD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0445" y="136525"/>
            <a:ext cx="9842739" cy="847080"/>
          </a:xfrm>
        </p:spPr>
        <p:txBody>
          <a:bodyPr>
            <a:normAutofit/>
          </a:bodyPr>
          <a:lstStyle/>
          <a:p>
            <a:pPr algn="ctr"/>
            <a:r>
              <a:rPr lang="cs-CZ" sz="3200" b="1" dirty="0"/>
              <a:t>Podání Žádosti na SZIF žadatelem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14F7B5F5-5DD5-452B-935C-4A90988B03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7035" y="923027"/>
            <a:ext cx="11826814" cy="5702060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endParaRPr lang="cs-CZ" sz="1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1800" b="0" i="0" u="none" strike="noStrike" baseline="0" dirty="0">
                <a:solidFill>
                  <a:srgbClr val="000000"/>
                </a:solidFill>
              </a:rPr>
              <a:t>Následně se zobrazí informace o průběhu podání Žádosti o dotaci. Automaticky po ukončení procesu se zobrazí detail podání. Pokud vše proběhne v pořádku, Žádost o dotaci obdrží automaticky ze strany SZIF číslo jednací. Následně je možné se podívat přes tlačítko „Pokračovat na odeslaná podání“ na další informace k podané Žádosti o dotaci. 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xmlns="" id="{83BDCDFB-D914-42B7-8111-3A74C062F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25824-49D7-40A8-95BA-C8F721B7E52A}" type="slidenum">
              <a:rPr lang="cs-CZ" smtClean="0"/>
              <a:t>48</a:t>
            </a:fld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BDAED4F0-42F4-A217-ADA4-DDC38F6A5E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6502" y="2299748"/>
            <a:ext cx="9493664" cy="3960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10341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F04AF7C5-0722-49F1-AFCB-DC816DFBBD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0445" y="136525"/>
            <a:ext cx="9842739" cy="847080"/>
          </a:xfrm>
        </p:spPr>
        <p:txBody>
          <a:bodyPr>
            <a:normAutofit/>
          </a:bodyPr>
          <a:lstStyle/>
          <a:p>
            <a:pPr algn="ctr"/>
            <a:r>
              <a:rPr lang="cs-CZ" sz="3200" b="1" dirty="0"/>
              <a:t>Podání Žádosti na SZIF žadatelem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14F7B5F5-5DD5-452B-935C-4A90988B03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7035" y="923027"/>
            <a:ext cx="11826814" cy="57020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800" b="0" i="0" u="none" strike="noStrike" baseline="0" dirty="0">
                <a:solidFill>
                  <a:srgbClr val="000000"/>
                </a:solidFill>
              </a:rPr>
              <a:t>Takto vypadá sekce „Odeslaná podání“. Prostřednictvím ikony lupy je možné se opět podívat na konkrétní detaily podané Žádosti o dotaci na RO SZIF. 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xmlns="" id="{83BDCDFB-D914-42B7-8111-3A74C062F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25824-49D7-40A8-95BA-C8F721B7E52A}" type="slidenum">
              <a:rPr lang="cs-CZ" smtClean="0"/>
              <a:t>49</a:t>
            </a:fld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13A8FEAF-7459-7C4F-DEB6-D7F0D17695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768" y="2292334"/>
            <a:ext cx="11160464" cy="2400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9020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DB4A8D8-FB58-4764-BAC3-F03DF59BE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2017" y="934001"/>
            <a:ext cx="7247964" cy="879481"/>
          </a:xfrm>
        </p:spPr>
        <p:txBody>
          <a:bodyPr>
            <a:noAutofit/>
          </a:bodyPr>
          <a:lstStyle/>
          <a:p>
            <a:pPr algn="ctr"/>
            <a:r>
              <a:rPr lang="cs-CZ" sz="3200" b="1" dirty="0"/>
              <a:t>Společné podmínky pro všechny Fiche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9DC3F779-5822-4A7F-8EC5-F50630E23B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050" y="1857911"/>
            <a:ext cx="11355185" cy="359263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cs-CZ" sz="100" dirty="0"/>
          </a:p>
          <a:p>
            <a:r>
              <a:rPr lang="cs-CZ" sz="2000" dirty="0"/>
              <a:t>Projekt </a:t>
            </a:r>
            <a:r>
              <a:rPr lang="cs-CZ" sz="2000" b="1" dirty="0"/>
              <a:t>musí být realizován na území </a:t>
            </a:r>
            <a:r>
              <a:rPr lang="cs-CZ" sz="2000" dirty="0"/>
              <a:t>příslušné </a:t>
            </a:r>
            <a:r>
              <a:rPr lang="cs-CZ" sz="2000" b="1" dirty="0"/>
              <a:t>MAS</a:t>
            </a:r>
            <a:r>
              <a:rPr lang="cs-CZ" sz="2000" dirty="0"/>
              <a:t>.</a:t>
            </a:r>
          </a:p>
          <a:p>
            <a:r>
              <a:rPr lang="cs-CZ" sz="2000" dirty="0"/>
              <a:t>Místem realizace projektu se rozumí </a:t>
            </a:r>
            <a:r>
              <a:rPr lang="cs-CZ" sz="2000" b="1" dirty="0"/>
              <a:t>místo, kde jsou umístěny všechny předměty projektu</a:t>
            </a:r>
            <a:r>
              <a:rPr lang="cs-CZ" sz="2000" dirty="0"/>
              <a:t>. V případě, že je umístěn na více místech, žadatel uvede všechna místa realizace projektu do Žádosti o dotaci. V případě nákupu </a:t>
            </a:r>
            <a:r>
              <a:rPr lang="cs-CZ" sz="2000" b="1" dirty="0"/>
              <a:t>movitého majetku </a:t>
            </a:r>
            <a:r>
              <a:rPr lang="cs-CZ" sz="2000" dirty="0"/>
              <a:t>se místem realizace rozumí místo, kde je majetek </a:t>
            </a:r>
            <a:r>
              <a:rPr lang="cs-CZ" sz="2000" b="1" dirty="0"/>
              <a:t>umístěn v době, kdy nevykonává svou funkci</a:t>
            </a:r>
            <a:r>
              <a:rPr lang="cs-CZ" sz="2000" dirty="0"/>
              <a:t>. </a:t>
            </a:r>
            <a:endParaRPr lang="cs-CZ" sz="1900" b="0" i="0" u="none" strike="noStrike" baseline="0" dirty="0">
              <a:solidFill>
                <a:srgbClr val="000000"/>
              </a:solidFill>
            </a:endParaRPr>
          </a:p>
          <a:p>
            <a:r>
              <a:rPr lang="cs-CZ" sz="1900" b="1" dirty="0"/>
              <a:t>Lhůta vázanosti </a:t>
            </a:r>
            <a:r>
              <a:rPr lang="cs-CZ" sz="1900" dirty="0"/>
              <a:t>projektu na účel trvá </a:t>
            </a:r>
            <a:r>
              <a:rPr lang="cs-CZ" sz="1900" b="1" dirty="0"/>
              <a:t>5 let od data převedení dotace </a:t>
            </a:r>
            <a:r>
              <a:rPr lang="cs-CZ" sz="1900" dirty="0"/>
              <a:t>(konečné platby) na účet příjemce dotace.</a:t>
            </a:r>
            <a:endParaRPr lang="cs-CZ" sz="2000" dirty="0"/>
          </a:p>
          <a:p>
            <a:r>
              <a:rPr lang="cs-CZ" sz="2000" b="1" dirty="0"/>
              <a:t>Žádost </a:t>
            </a:r>
            <a:r>
              <a:rPr lang="cs-CZ" sz="2000" dirty="0"/>
              <a:t>o dotaci </a:t>
            </a:r>
            <a:r>
              <a:rPr lang="cs-CZ" sz="2000" b="1" dirty="0"/>
              <a:t>obdrží</a:t>
            </a:r>
            <a:r>
              <a:rPr lang="cs-CZ" sz="2000" dirty="0"/>
              <a:t> v rámci preferenčních kritérií </a:t>
            </a:r>
            <a:r>
              <a:rPr lang="cs-CZ" sz="2000" b="1" dirty="0"/>
              <a:t>minimální počet bodů </a:t>
            </a:r>
            <a:r>
              <a:rPr lang="cs-CZ" sz="2000" dirty="0"/>
              <a:t>stanovený MAS pro příslušnou </a:t>
            </a:r>
            <a:r>
              <a:rPr lang="cs-CZ" sz="2000" dirty="0" err="1"/>
              <a:t>Fichi</a:t>
            </a:r>
            <a:r>
              <a:rPr lang="cs-CZ" sz="2000" dirty="0"/>
              <a:t>. </a:t>
            </a:r>
          </a:p>
          <a:p>
            <a:r>
              <a:rPr lang="cs-CZ" sz="2000" dirty="0"/>
              <a:t>Příslušná </a:t>
            </a:r>
            <a:r>
              <a:rPr lang="cs-CZ" sz="2000" b="1" dirty="0"/>
              <a:t>MAS posoudí </a:t>
            </a:r>
            <a:r>
              <a:rPr lang="cs-CZ" sz="2000" dirty="0"/>
              <a:t>Žádost o dotaci </a:t>
            </a:r>
            <a:r>
              <a:rPr lang="cs-CZ" sz="2000" b="1" dirty="0"/>
              <a:t>z hlediska přidané hodnoty projektu pro území MAS</a:t>
            </a:r>
            <a:r>
              <a:rPr lang="cs-CZ" sz="2000" dirty="0"/>
              <a:t>, kterou popíše v Žádosti o dotaci; pokud MAS vyhodnotí, že Žádost o dotaci, kterou by bylo možné financovat z jiné intervence SP SZP, nemá přidanou hodnotu, MAS ukončí její administraci (MAS předá na SZIF jako nevybranou žádost).</a:t>
            </a:r>
          </a:p>
          <a:p>
            <a:endParaRPr lang="cs-CZ" sz="2000" dirty="0"/>
          </a:p>
          <a:p>
            <a:pPr marL="0" indent="0">
              <a:buNone/>
            </a:pPr>
            <a:endParaRPr lang="cs-CZ" sz="1900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CAC44526-9BA8-4827-8A8C-F527AA818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25824-49D7-40A8-95BA-C8F721B7E52A}" type="slidenum">
              <a:rPr lang="cs-CZ" smtClean="0"/>
              <a:t>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5710402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F04AF7C5-0722-49F1-AFCB-DC816DFBBD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0445" y="136525"/>
            <a:ext cx="9842739" cy="847080"/>
          </a:xfrm>
        </p:spPr>
        <p:txBody>
          <a:bodyPr>
            <a:normAutofit/>
          </a:bodyPr>
          <a:lstStyle/>
          <a:p>
            <a:pPr algn="ctr"/>
            <a:r>
              <a:rPr lang="cs-CZ" sz="3200" b="1" dirty="0"/>
              <a:t>Souhrnný přehled statusů v PF</a:t>
            </a: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xmlns="" id="{209EB180-ACC1-5823-D521-19C4DC49F7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9828" y="828136"/>
            <a:ext cx="7856713" cy="5727939"/>
          </a:xfrm>
        </p:spPr>
      </p:pic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xmlns="" id="{83BDCDFB-D914-42B7-8111-3A74C062F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25824-49D7-40A8-95BA-C8F721B7E52A}" type="slidenum">
              <a:rPr lang="cs-CZ" smtClean="0"/>
              <a:t>50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289660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F04AF7C5-0722-49F1-AFCB-DC816DFBBD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4295" y="136525"/>
            <a:ext cx="8704052" cy="847080"/>
          </a:xfrm>
        </p:spPr>
        <p:txBody>
          <a:bodyPr>
            <a:normAutofit/>
          </a:bodyPr>
          <a:lstStyle/>
          <a:p>
            <a:pPr algn="ctr"/>
            <a:r>
              <a:rPr lang="cs-CZ" sz="3200" b="1" u="sng" dirty="0"/>
              <a:t>Orientační časový harmonogram administrace výzvy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14F7B5F5-5DD5-452B-935C-4A90988B03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933" y="891025"/>
            <a:ext cx="11209221" cy="5465325"/>
          </a:xfrm>
        </p:spPr>
        <p:txBody>
          <a:bodyPr>
            <a:normAutofit/>
          </a:bodyPr>
          <a:lstStyle/>
          <a:p>
            <a:pPr marL="457200" indent="-457200">
              <a:buAutoNum type="arabicParenR"/>
            </a:pPr>
            <a:endParaRPr lang="cs-CZ" sz="1900" b="0" i="0" strike="noStrike" baseline="0" dirty="0">
              <a:solidFill>
                <a:srgbClr val="000000"/>
              </a:solidFill>
            </a:endParaRPr>
          </a:p>
          <a:p>
            <a:pPr marL="457200" indent="-457200">
              <a:buAutoNum type="arabicParenR"/>
            </a:pPr>
            <a:r>
              <a:rPr lang="cs-CZ" sz="2400" b="0" i="0" strike="noStrike" baseline="0" dirty="0">
                <a:solidFill>
                  <a:srgbClr val="000000"/>
                </a:solidFill>
              </a:rPr>
              <a:t>Příjem žádostí na MAS 				13.5.-30.5.2024</a:t>
            </a:r>
          </a:p>
          <a:p>
            <a:pPr marL="457200" indent="-457200">
              <a:buAutoNum type="arabicParenR"/>
            </a:pPr>
            <a:r>
              <a:rPr lang="cs-CZ" sz="2400" b="0" i="0" strike="noStrike" baseline="0" dirty="0">
                <a:solidFill>
                  <a:srgbClr val="000000"/>
                </a:solidFill>
              </a:rPr>
              <a:t>AK a přijatelnost					31.5.-14.6.2024</a:t>
            </a:r>
          </a:p>
          <a:p>
            <a:pPr marL="457200" indent="-457200">
              <a:buAutoNum type="arabicParenR"/>
            </a:pPr>
            <a:r>
              <a:rPr lang="cs-CZ" sz="2400" dirty="0">
                <a:solidFill>
                  <a:srgbClr val="000000"/>
                </a:solidFill>
              </a:rPr>
              <a:t>Oprava zjištěných nedostatků I			17.6.-21.6.2024</a:t>
            </a:r>
          </a:p>
          <a:p>
            <a:pPr marL="457200" indent="-457200">
              <a:buAutoNum type="arabicParenR"/>
            </a:pPr>
            <a:r>
              <a:rPr lang="cs-CZ" sz="2400" b="0" i="0" strike="noStrike" baseline="0" dirty="0">
                <a:solidFill>
                  <a:srgbClr val="000000"/>
                </a:solidFill>
              </a:rPr>
              <a:t>Oprava zjištěných nedostatků II			24.6.-28.6.2024</a:t>
            </a:r>
          </a:p>
          <a:p>
            <a:pPr marL="457200" indent="-457200">
              <a:buAutoNum type="arabicParenR"/>
            </a:pPr>
            <a:r>
              <a:rPr lang="cs-CZ" sz="2400" dirty="0">
                <a:solidFill>
                  <a:srgbClr val="000000"/>
                </a:solidFill>
              </a:rPr>
              <a:t>Věcné hodnocení					1.7.-12.8.2024</a:t>
            </a:r>
          </a:p>
          <a:p>
            <a:pPr marL="457200" indent="-457200">
              <a:buAutoNum type="arabicParenR"/>
            </a:pPr>
            <a:r>
              <a:rPr lang="cs-CZ" sz="2400" b="0" i="0" strike="noStrike" baseline="0" dirty="0">
                <a:solidFill>
                  <a:srgbClr val="000000"/>
                </a:solidFill>
              </a:rPr>
              <a:t>Výběr projektů					do 28.8.2024</a:t>
            </a:r>
          </a:p>
          <a:p>
            <a:pPr marL="457200" indent="-457200">
              <a:buAutoNum type="arabicParenR"/>
            </a:pPr>
            <a:r>
              <a:rPr lang="cs-CZ" sz="2400" dirty="0">
                <a:solidFill>
                  <a:srgbClr val="000000"/>
                </a:solidFill>
              </a:rPr>
              <a:t>Odeslání povinných příloh			do 13.9.2024</a:t>
            </a:r>
            <a:endParaRPr lang="cs-CZ" sz="2400" b="0" i="0" strike="noStrike" baseline="0" dirty="0">
              <a:solidFill>
                <a:srgbClr val="000000"/>
              </a:solidFill>
            </a:endParaRPr>
          </a:p>
          <a:p>
            <a:pPr marL="457200" indent="-457200">
              <a:buAutoNum type="arabicParenR"/>
            </a:pPr>
            <a:r>
              <a:rPr lang="cs-CZ" sz="2400" dirty="0">
                <a:solidFill>
                  <a:srgbClr val="000000"/>
                </a:solidFill>
              </a:rPr>
              <a:t>Verifikace žádosti na MAS				do 1.10.2024</a:t>
            </a:r>
          </a:p>
          <a:p>
            <a:pPr marL="457200" indent="-457200">
              <a:buAutoNum type="arabicParenR"/>
            </a:pPr>
            <a:r>
              <a:rPr lang="cs-CZ" sz="2400" b="0" i="0" strike="noStrike" baseline="0" dirty="0">
                <a:solidFill>
                  <a:srgbClr val="000000"/>
                </a:solidFill>
              </a:rPr>
              <a:t>Odeslání žádosti žadatelem			do 4.10.2024</a:t>
            </a:r>
          </a:p>
          <a:p>
            <a:pPr marL="457200" indent="-457200">
              <a:buAutoNum type="arabicParenR"/>
            </a:pPr>
            <a:r>
              <a:rPr lang="cs-CZ" sz="2400" dirty="0">
                <a:solidFill>
                  <a:srgbClr val="000000"/>
                </a:solidFill>
              </a:rPr>
              <a:t>Odeslání výběru dodavatele			do 13.12.2024 </a:t>
            </a:r>
          </a:p>
          <a:p>
            <a:pPr marL="0" indent="0">
              <a:buNone/>
            </a:pPr>
            <a:r>
              <a:rPr lang="cs-CZ" sz="2400" dirty="0">
                <a:solidFill>
                  <a:srgbClr val="000000"/>
                </a:solidFill>
              </a:rPr>
              <a:t>(zakázky nad 500.000 Kč bez DPH)</a:t>
            </a:r>
            <a:endParaRPr lang="cs-CZ" sz="2400" b="0" i="0" strike="noStrike" baseline="0" dirty="0">
              <a:solidFill>
                <a:srgbClr val="000000"/>
              </a:solidFill>
            </a:endParaRPr>
          </a:p>
          <a:p>
            <a:endParaRPr lang="cs-CZ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xmlns="" id="{83BDCDFB-D914-42B7-8111-3A74C062F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25824-49D7-40A8-95BA-C8F721B7E52A}" type="slidenum">
              <a:rPr lang="cs-CZ" smtClean="0"/>
              <a:t>51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589710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F04AF7C5-0722-49F1-AFCB-DC816DFBBD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8737" y="136525"/>
            <a:ext cx="8529609" cy="847080"/>
          </a:xfrm>
        </p:spPr>
        <p:txBody>
          <a:bodyPr>
            <a:normAutofit/>
          </a:bodyPr>
          <a:lstStyle/>
          <a:p>
            <a:pPr algn="ctr"/>
            <a:r>
              <a:rPr lang="cs-CZ" sz="3200" b="1" dirty="0"/>
              <a:t>Dokládání výběru dodavatele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14F7B5F5-5DD5-452B-935C-4A90988B03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933" y="891025"/>
            <a:ext cx="11209221" cy="5465325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endParaRPr lang="cs-CZ" sz="1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cs-CZ" sz="1900" b="0" i="0" u="none" strike="noStrike" baseline="0" dirty="0">
                <a:solidFill>
                  <a:srgbClr val="000000"/>
                </a:solidFill>
              </a:rPr>
              <a:t>Žadatel předloží na RO SZIF v termínu </a:t>
            </a:r>
            <a:r>
              <a:rPr lang="cs-CZ" sz="1900" b="1" i="0" u="none" strike="noStrike" baseline="0" dirty="0">
                <a:solidFill>
                  <a:srgbClr val="000000"/>
                </a:solidFill>
              </a:rPr>
              <a:t>do 70. kalendářního dne </a:t>
            </a:r>
            <a:r>
              <a:rPr lang="cs-CZ" sz="1900" b="0" i="0" u="none" strike="noStrike" baseline="0" dirty="0">
                <a:solidFill>
                  <a:srgbClr val="000000"/>
                </a:solidFill>
              </a:rPr>
              <a:t>(13.12.2024) od finálního data podání Žádosti o dotaci na RO SZIF (4.10.2024) uvedeného ve Výzvě MAS ke kontrole </a:t>
            </a:r>
            <a:r>
              <a:rPr lang="cs-CZ" sz="1900" b="1" i="0" u="none" strike="noStrike" baseline="0" dirty="0">
                <a:solidFill>
                  <a:srgbClr val="000000"/>
                </a:solidFill>
              </a:rPr>
              <a:t>kompletní dokumentaci k zrealizovanému výběru dodavatele </a:t>
            </a:r>
            <a:r>
              <a:rPr lang="cs-CZ" sz="1900" b="0" i="0" u="none" strike="noStrike" baseline="0" dirty="0">
                <a:solidFill>
                  <a:srgbClr val="000000"/>
                </a:solidFill>
              </a:rPr>
              <a:t>dle Seznamu dokumentace z výběru dodavatele, který je k dispozici na internetových stránkách </a:t>
            </a:r>
            <a:r>
              <a:rPr lang="cs-CZ" sz="1900" b="0" i="0" u="none" strike="noStrike" baseline="0" dirty="0">
                <a:solidFill>
                  <a:srgbClr val="000000"/>
                </a:solidFill>
                <a:hlinkClick r:id="rId2"/>
              </a:rPr>
              <a:t>www.eagri.cz/spszp</a:t>
            </a:r>
            <a:r>
              <a:rPr lang="cs-CZ" sz="1900" b="0" i="0" u="none" strike="noStrike" baseline="0" dirty="0">
                <a:solidFill>
                  <a:srgbClr val="000000"/>
                </a:solidFill>
              </a:rPr>
              <a:t> a </a:t>
            </a:r>
            <a:r>
              <a:rPr lang="cs-CZ" sz="1900" b="0" i="0" u="none" strike="noStrike" baseline="0" dirty="0">
                <a:solidFill>
                  <a:srgbClr val="000000"/>
                </a:solidFill>
                <a:hlinkClick r:id="rId3"/>
              </a:rPr>
              <a:t>www.szif.cz/cs/szp23-info</a:t>
            </a:r>
            <a:r>
              <a:rPr lang="cs-CZ" sz="1900" b="0" i="0" u="none" strike="noStrike" baseline="0" dirty="0">
                <a:solidFill>
                  <a:srgbClr val="000000"/>
                </a:solidFill>
              </a:rPr>
              <a:t> </a:t>
            </a:r>
          </a:p>
          <a:p>
            <a:r>
              <a:rPr lang="cs-CZ" sz="1900" dirty="0">
                <a:solidFill>
                  <a:srgbClr val="000000"/>
                </a:solidFill>
              </a:rPr>
              <a:t>Ž</a:t>
            </a:r>
            <a:r>
              <a:rPr lang="cs-CZ" sz="1900" b="0" i="0" u="none" strike="noStrike" baseline="0" dirty="0">
                <a:solidFill>
                  <a:srgbClr val="000000"/>
                </a:solidFill>
              </a:rPr>
              <a:t>adatel zároveň dokládá na RO SZIF přes Portál farmáře </a:t>
            </a:r>
            <a:r>
              <a:rPr lang="cs-CZ" sz="1900" b="1" i="0" u="none" strike="noStrike" baseline="0" dirty="0">
                <a:solidFill>
                  <a:srgbClr val="000000"/>
                </a:solidFill>
              </a:rPr>
              <a:t>aktualizovaný elektronicky podepsaný formulář </a:t>
            </a:r>
            <a:r>
              <a:rPr lang="cs-CZ" sz="1900" b="0" i="0" u="none" strike="noStrike" baseline="0" dirty="0">
                <a:solidFill>
                  <a:srgbClr val="000000"/>
                </a:solidFill>
              </a:rPr>
              <a:t>Žádosti o dotaci s upraveným rozpočtem projektu a doplněnými údaji dle výsledku výběru dodavatele</a:t>
            </a:r>
          </a:p>
          <a:p>
            <a:r>
              <a:rPr lang="cs-CZ" sz="1900" dirty="0">
                <a:solidFill>
                  <a:srgbClr val="000000"/>
                </a:solidFill>
              </a:rPr>
              <a:t>P</a:t>
            </a:r>
            <a:r>
              <a:rPr lang="cs-CZ" sz="1900" b="0" i="0" u="none" strike="noStrike" baseline="0" dirty="0">
                <a:solidFill>
                  <a:srgbClr val="000000"/>
                </a:solidFill>
              </a:rPr>
              <a:t>řed doložením na RO SZIF předloží žadatel dokumentaci na MAS v termínu stanoveném MAS, </a:t>
            </a:r>
          </a:p>
          <a:p>
            <a:r>
              <a:rPr lang="cs-CZ" sz="1900" b="0" i="0" u="none" strike="noStrike" baseline="0" dirty="0">
                <a:solidFill>
                  <a:srgbClr val="000000"/>
                </a:solidFill>
              </a:rPr>
              <a:t>MAS je v případě potřeby pro žadatele pomocníkem/konzultantem, který dokumentaci k výběru dodavatele včetně úpravy Žádosti o dotaci pomůže žadateli zkompletovat pro podání na SZIF, zároveň MAS musí aktualizovaný formulář Žádosti o dotaci podepsat, </a:t>
            </a:r>
          </a:p>
          <a:p>
            <a:pPr algn="l"/>
            <a:r>
              <a:rPr lang="cs-CZ" sz="1900" dirty="0">
                <a:solidFill>
                  <a:srgbClr val="000000"/>
                </a:solidFill>
              </a:rPr>
              <a:t>V</a:t>
            </a:r>
            <a:r>
              <a:rPr lang="cs-CZ" sz="1900" b="0" i="0" u="none" strike="noStrike" baseline="0" dirty="0">
                <a:solidFill>
                  <a:srgbClr val="000000"/>
                </a:solidFill>
              </a:rPr>
              <a:t> případě, že při podání na RO SZIF je v Žádosti o dotaci uveden přímý nákup (v případě zakázek, kdy je Příručkou pro zadávání zakázek (viz kapitola 8 Obecných podmínek Pravidel) stanoveno dokládání dokumentace k výběru dodavatele jako součást Žádosti o platbu), nelze dokládat dokumentaci k výběru dodavatele dle této kapitoly; následná změna režimu zakázky je možná jen ve výjimečných případech po posouzení SZIF. </a:t>
            </a:r>
          </a:p>
          <a:p>
            <a:endParaRPr lang="cs-CZ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cs-CZ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xmlns="" id="{83BDCDFB-D914-42B7-8111-3A74C062F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25824-49D7-40A8-95BA-C8F721B7E52A}" type="slidenum">
              <a:rPr lang="cs-CZ" smtClean="0"/>
              <a:t>52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9192810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F04AF7C5-0722-49F1-AFCB-DC816DFBBD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8737" y="136525"/>
            <a:ext cx="8529609" cy="847080"/>
          </a:xfrm>
        </p:spPr>
        <p:txBody>
          <a:bodyPr>
            <a:normAutofit/>
          </a:bodyPr>
          <a:lstStyle/>
          <a:p>
            <a:pPr algn="ctr"/>
            <a:r>
              <a:rPr lang="cs-CZ" sz="3200" b="1" dirty="0"/>
              <a:t>CENOVÝ MARKETING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14F7B5F5-5DD5-452B-935C-4A90988B03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933" y="891025"/>
            <a:ext cx="11209221" cy="5465325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endParaRPr lang="cs-CZ" sz="1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cs-CZ" sz="1900" b="0" i="0" u="none" strike="noStrike" baseline="0" dirty="0">
                <a:solidFill>
                  <a:srgbClr val="000000"/>
                </a:solidFill>
              </a:rPr>
              <a:t>V případě zakázky malého rozsahu s předpokládanou </a:t>
            </a:r>
            <a:r>
              <a:rPr lang="cs-CZ" sz="1900" b="1" i="0" u="none" strike="noStrike" baseline="0" dirty="0">
                <a:solidFill>
                  <a:srgbClr val="000000"/>
                </a:solidFill>
              </a:rPr>
              <a:t>hodnotou veřejné zakázky vyšší než 500.000 Kč bez DPH </a:t>
            </a:r>
            <a:r>
              <a:rPr lang="cs-CZ" sz="1900" b="0" i="0" u="none" strike="noStrike" baseline="0" dirty="0">
                <a:solidFill>
                  <a:srgbClr val="000000"/>
                </a:solidFill>
              </a:rPr>
              <a:t>je zadavatel (žadatel/příjemce dotace) povinen </a:t>
            </a:r>
            <a:r>
              <a:rPr lang="cs-CZ" sz="1900" b="1" i="0" u="none" strike="noStrike" baseline="0" dirty="0">
                <a:solidFill>
                  <a:srgbClr val="000000"/>
                </a:solidFill>
              </a:rPr>
              <a:t>postupovat transparentně a nediskriminačně</a:t>
            </a:r>
            <a:r>
              <a:rPr lang="cs-CZ" sz="1900" b="0" i="0" u="none" strike="noStrike" baseline="0" dirty="0">
                <a:solidFill>
                  <a:srgbClr val="000000"/>
                </a:solidFill>
              </a:rPr>
              <a:t>. </a:t>
            </a:r>
          </a:p>
          <a:p>
            <a:r>
              <a:rPr lang="cs-CZ" sz="1900" b="0" i="0" u="none" strike="noStrike" baseline="0" dirty="0">
                <a:solidFill>
                  <a:srgbClr val="000000"/>
                </a:solidFill>
              </a:rPr>
              <a:t>Za průkazný způsob lze považovat záznam - tabulku s uvedením </a:t>
            </a:r>
            <a:r>
              <a:rPr lang="cs-CZ" sz="1900" b="1" i="0" u="none" strike="noStrike" baseline="0" dirty="0">
                <a:solidFill>
                  <a:srgbClr val="000000"/>
                </a:solidFill>
              </a:rPr>
              <a:t>alespoň 3 dodavatelů</a:t>
            </a:r>
            <a:r>
              <a:rPr lang="cs-CZ" sz="1900" b="0" i="0" u="none" strike="noStrike" baseline="0" dirty="0">
                <a:solidFill>
                  <a:srgbClr val="000000"/>
                </a:solidFill>
              </a:rPr>
              <a:t>, která srozumitelně poskytne srovnatelný cenový přehled (tzv. cenový marketing) nebo automatický průzkum trhu prostřednictvím Elektronického tržiště (zakázku není možné zadat napřímo). Zadavatel </a:t>
            </a:r>
            <a:r>
              <a:rPr lang="cs-CZ" sz="1900" b="1" i="0" u="none" strike="noStrike" baseline="0" dirty="0">
                <a:solidFill>
                  <a:srgbClr val="000000"/>
                </a:solidFill>
              </a:rPr>
              <a:t>zadá zakázku nejnižší cenové nabídce </a:t>
            </a:r>
            <a:r>
              <a:rPr lang="cs-CZ" sz="1900" b="0" i="0" u="none" strike="noStrike" baseline="0" dirty="0">
                <a:solidFill>
                  <a:srgbClr val="000000"/>
                </a:solidFill>
              </a:rPr>
              <a:t>vyplývající z cenového marketingu nebo Elektronického tržiště. </a:t>
            </a:r>
          </a:p>
          <a:p>
            <a:r>
              <a:rPr lang="cs-CZ" sz="1900" b="0" i="0" u="none" strike="noStrike" baseline="0" dirty="0">
                <a:solidFill>
                  <a:srgbClr val="000000"/>
                </a:solidFill>
              </a:rPr>
              <a:t>Tabulka cenového marketingu se vyplňuje pouze do formuláře Žádosti o dotaci. Údaje v tabulce musí být vždy </a:t>
            </a:r>
            <a:r>
              <a:rPr lang="cs-CZ" sz="1900" b="1" i="0" u="none" strike="noStrike" baseline="0" dirty="0">
                <a:solidFill>
                  <a:srgbClr val="000000"/>
                </a:solidFill>
              </a:rPr>
              <a:t>podloženy písemnou nebo e-mailovou nabídkou dodavatele</a:t>
            </a:r>
            <a:r>
              <a:rPr lang="cs-CZ" sz="1900" b="0" i="0" u="none" strike="noStrike" baseline="0" dirty="0">
                <a:solidFill>
                  <a:srgbClr val="000000"/>
                </a:solidFill>
              </a:rPr>
              <a:t>, nebo </a:t>
            </a:r>
            <a:r>
              <a:rPr lang="cs-CZ" sz="1900" b="1" i="0" u="none" strike="noStrike" baseline="0" dirty="0">
                <a:solidFill>
                  <a:srgbClr val="000000"/>
                </a:solidFill>
              </a:rPr>
              <a:t>vytištěným údajem z internetové nabídky firmy</a:t>
            </a:r>
            <a:r>
              <a:rPr lang="cs-CZ" sz="1900" b="0" i="0" u="none" strike="noStrike" baseline="0" dirty="0">
                <a:solidFill>
                  <a:srgbClr val="000000"/>
                </a:solidFill>
              </a:rPr>
              <a:t>. </a:t>
            </a:r>
          </a:p>
          <a:p>
            <a:r>
              <a:rPr lang="cs-CZ" sz="1900" b="0" i="0" u="none" strike="noStrike" baseline="0" dirty="0">
                <a:solidFill>
                  <a:srgbClr val="000000"/>
                </a:solidFill>
              </a:rPr>
              <a:t>Vyplněná tabulka cenového marketingu ve formuláři Žádosti o dotaci nebo záznam o průzkumu trhu z Elektronického tržiště, a ostatní přílohy k cenovému marketingu dle Seznamu dokumentace k cenovému marketingu dostupnému na internetových stránkách </a:t>
            </a:r>
            <a:r>
              <a:rPr lang="cs-CZ" sz="1900" b="0" i="0" u="none" strike="noStrike" baseline="0" dirty="0">
                <a:solidFill>
                  <a:srgbClr val="0462C1"/>
                </a:solidFill>
              </a:rPr>
              <a:t>www.szif.cz</a:t>
            </a:r>
            <a:r>
              <a:rPr lang="cs-CZ" sz="1900" b="0" i="0" u="none" strike="noStrike" baseline="0" dirty="0">
                <a:solidFill>
                  <a:srgbClr val="000000"/>
                </a:solidFill>
              </a:rPr>
              <a:t>, jsou dokládány jako součást příloh k Žádosti o dotaci (pokud není ve Specifických podmínkách Pravidel o dokumentaci k výběru dodavatele uvedeno jinak). </a:t>
            </a:r>
          </a:p>
          <a:p>
            <a:r>
              <a:rPr lang="cs-CZ" sz="1900" b="0" i="0" u="none" strike="noStrike" baseline="0" dirty="0">
                <a:solidFill>
                  <a:srgbClr val="000000"/>
                </a:solidFill>
              </a:rPr>
              <a:t>Nejedná se o výběrové/zadávací řízení a žadatel/příjemce dotace tak nemá povinnost postupovat dle kapitoly 3 a následujících Příručky. </a:t>
            </a:r>
          </a:p>
          <a:p>
            <a:pPr marL="0" indent="0">
              <a:buNone/>
            </a:pPr>
            <a:endParaRPr lang="cs-CZ" sz="1900" b="0" i="0" u="none" strike="noStrike" baseline="0" dirty="0">
              <a:solidFill>
                <a:srgbClr val="000000"/>
              </a:solidFill>
            </a:endParaRPr>
          </a:p>
          <a:p>
            <a:endParaRPr lang="cs-CZ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xmlns="" id="{83BDCDFB-D914-42B7-8111-3A74C062F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25824-49D7-40A8-95BA-C8F721B7E52A}" type="slidenum">
              <a:rPr lang="cs-CZ" smtClean="0"/>
              <a:t>53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660446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F04AF7C5-0722-49F1-AFCB-DC816DFBBD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8737" y="136525"/>
            <a:ext cx="8529609" cy="847080"/>
          </a:xfrm>
        </p:spPr>
        <p:txBody>
          <a:bodyPr>
            <a:normAutofit/>
          </a:bodyPr>
          <a:lstStyle/>
          <a:p>
            <a:pPr algn="ctr"/>
            <a:r>
              <a:rPr lang="cs-CZ" sz="3200" b="1" dirty="0"/>
              <a:t>CENOVÝ MARKETING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14F7B5F5-5DD5-452B-935C-4A90988B03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933" y="891025"/>
            <a:ext cx="11209221" cy="5768567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endParaRPr lang="cs-CZ" sz="1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cs-CZ" sz="1900" b="0" i="0" u="none" strike="noStrike" baseline="0" dirty="0">
                <a:solidFill>
                  <a:srgbClr val="000000"/>
                </a:solidFill>
              </a:rPr>
              <a:t>V případě, že žadatel/příjemce dotace pořizuje zakázku prostřednictvím přímého nákupu nebo cenového marketingu, </a:t>
            </a:r>
            <a:r>
              <a:rPr lang="cs-CZ" sz="1900" b="1" i="0" u="none" strike="noStrike" baseline="0" dirty="0">
                <a:solidFill>
                  <a:srgbClr val="000000"/>
                </a:solidFill>
              </a:rPr>
              <a:t>nesmí vyzvat osobu (FO, PO), která má vztah k žadateli</a:t>
            </a:r>
            <a:r>
              <a:rPr lang="cs-CZ" sz="1900" b="0" i="0" u="none" strike="noStrike" baseline="0" dirty="0">
                <a:solidFill>
                  <a:srgbClr val="000000"/>
                </a:solidFill>
              </a:rPr>
              <a:t>, jako k zadavateli zakázky, tj. nesmí vyzvat osobu blízkou (§ 22, zákona č. 89/2012 Sb., občanský zákoník, ve znění pozdějších předpisů) nebo osobu, která je personálně (např. dle výpisu z registrů) nebo majetkově propojena s žadatelem/příjemcem dotace. </a:t>
            </a:r>
          </a:p>
          <a:p>
            <a:r>
              <a:rPr lang="cs-CZ" sz="1900" b="0" i="0" u="none" strike="noStrike" baseline="0" dirty="0">
                <a:solidFill>
                  <a:srgbClr val="000000"/>
                </a:solidFill>
              </a:rPr>
              <a:t>Za propojenou osobu se pro tyto účely považuje např. právnická osoba, jejímž statutárním orgánem/členem statutárního orgánu je pro zadavatele/žadatele osoba blízká a/nebo osoba, která je osobou blízkou ve vztahu ke statutárnímu orgánu/členu statutárního orgánu zadavatele/žadatele, rovněž i osoba, která je členem orgánu obce jako zadavatele zakázky nebo osoba blízká členu orgánu obce (např. zastupitel, starosta nebo jejich osoby blízké). Účastníky porušující podmínky stanovené v tomto odstavci musí zadavatel ze soutěže vyloučit, v případě přímého nákupu, s nimi nesmí být nákup realizován. </a:t>
            </a:r>
          </a:p>
          <a:p>
            <a:r>
              <a:rPr lang="cs-CZ" sz="1900" b="0" i="0" u="none" strike="noStrike" baseline="0" dirty="0">
                <a:solidFill>
                  <a:srgbClr val="000000"/>
                </a:solidFill>
              </a:rPr>
              <a:t>V případě cenového marketingu </a:t>
            </a:r>
            <a:r>
              <a:rPr lang="cs-CZ" sz="1900" b="1" i="0" u="none" strike="noStrike" baseline="0" dirty="0">
                <a:solidFill>
                  <a:srgbClr val="000000"/>
                </a:solidFill>
              </a:rPr>
              <a:t>nesmí být dodavatel</a:t>
            </a:r>
            <a:r>
              <a:rPr lang="cs-CZ" sz="1900" b="0" i="0" u="none" strike="noStrike" baseline="0" dirty="0">
                <a:solidFill>
                  <a:srgbClr val="000000"/>
                </a:solidFill>
              </a:rPr>
              <a:t>, který je zahrnut do cenového marketingu, </a:t>
            </a:r>
            <a:r>
              <a:rPr lang="cs-CZ" sz="1900" b="1" i="0" u="none" strike="noStrike" baseline="0" dirty="0">
                <a:solidFill>
                  <a:srgbClr val="000000"/>
                </a:solidFill>
              </a:rPr>
              <a:t>současně poddodavatelem jiného dodavatele v tomtéž cenovém marketingu</a:t>
            </a:r>
            <a:r>
              <a:rPr lang="cs-CZ" sz="1900" b="0" i="0" u="none" strike="noStrike" baseline="0" dirty="0">
                <a:solidFill>
                  <a:srgbClr val="000000"/>
                </a:solidFill>
              </a:rPr>
              <a:t>. Takovéto účastníky musí zadavatel ze soutěže vyloučit. </a:t>
            </a:r>
            <a:r>
              <a:rPr lang="cs-CZ" sz="1900" b="1" i="0" u="none" strike="noStrike" baseline="0" dirty="0">
                <a:solidFill>
                  <a:srgbClr val="000000"/>
                </a:solidFill>
              </a:rPr>
              <a:t>Dodavatel</a:t>
            </a:r>
            <a:r>
              <a:rPr lang="cs-CZ" sz="1900" b="0" i="0" u="none" strike="noStrike" baseline="0" dirty="0">
                <a:solidFill>
                  <a:srgbClr val="000000"/>
                </a:solidFill>
              </a:rPr>
              <a:t>, který není zahrnut do cenového marketingu, však </a:t>
            </a:r>
            <a:r>
              <a:rPr lang="cs-CZ" sz="1900" b="1" i="0" u="none" strike="noStrike" baseline="0" dirty="0">
                <a:solidFill>
                  <a:srgbClr val="000000"/>
                </a:solidFill>
              </a:rPr>
              <a:t>může být poddodavatelem více účastníků v tomtéž cenovém marketingu</a:t>
            </a:r>
            <a:r>
              <a:rPr lang="cs-CZ" sz="1900" b="0" i="0" u="none" strike="noStrike" baseline="0" dirty="0">
                <a:solidFill>
                  <a:srgbClr val="000000"/>
                </a:solidFill>
              </a:rPr>
              <a:t>. </a:t>
            </a:r>
          </a:p>
          <a:p>
            <a:r>
              <a:rPr lang="cs-CZ" sz="1900" b="0" i="0" u="none" strike="noStrike" baseline="0" dirty="0">
                <a:solidFill>
                  <a:srgbClr val="000000"/>
                </a:solidFill>
              </a:rPr>
              <a:t>V případě cenového marketingu </a:t>
            </a:r>
            <a:r>
              <a:rPr lang="cs-CZ" sz="1900" b="1" i="0" u="none" strike="noStrike" baseline="0" dirty="0">
                <a:solidFill>
                  <a:srgbClr val="000000"/>
                </a:solidFill>
              </a:rPr>
              <a:t>nesmí být dodavatel</a:t>
            </a:r>
            <a:r>
              <a:rPr lang="cs-CZ" sz="1900" b="0" i="0" u="none" strike="noStrike" baseline="0" dirty="0">
                <a:solidFill>
                  <a:srgbClr val="000000"/>
                </a:solidFill>
              </a:rPr>
              <a:t>, který je zahrnut do cenového marketingu, </a:t>
            </a:r>
            <a:r>
              <a:rPr lang="cs-CZ" sz="1900" b="1" i="0" u="none" strike="noStrike" baseline="0" dirty="0">
                <a:solidFill>
                  <a:srgbClr val="000000"/>
                </a:solidFill>
              </a:rPr>
              <a:t>personálně ani majetkově propojen s jiným dodavatelem v tomtéž cenovém marketingu</a:t>
            </a:r>
            <a:r>
              <a:rPr lang="cs-CZ" sz="1900" b="0" i="0" u="none" strike="noStrike" baseline="0" dirty="0">
                <a:solidFill>
                  <a:srgbClr val="000000"/>
                </a:solidFill>
              </a:rPr>
              <a:t>. Takovéto účastníky musí zadavatel ze soutěže vyloučit. </a:t>
            </a:r>
          </a:p>
          <a:p>
            <a:r>
              <a:rPr lang="cs-CZ" sz="1900" b="0" i="0" u="none" strike="noStrike" baseline="0" dirty="0">
                <a:solidFill>
                  <a:srgbClr val="000000"/>
                </a:solidFill>
              </a:rPr>
              <a:t>Pokud nastane situace, že zadavatel </a:t>
            </a:r>
            <a:r>
              <a:rPr lang="cs-CZ" sz="1900" b="1" i="0" u="none" strike="noStrike" baseline="0" dirty="0">
                <a:solidFill>
                  <a:srgbClr val="000000"/>
                </a:solidFill>
              </a:rPr>
              <a:t>nemůže doložit výběr minimálně ze 3 dodavatelů</a:t>
            </a:r>
            <a:r>
              <a:rPr lang="cs-CZ" sz="1900" b="0" i="0" u="none" strike="noStrike" baseline="0" dirty="0">
                <a:solidFill>
                  <a:srgbClr val="000000"/>
                </a:solidFill>
              </a:rPr>
              <a:t>, a současně </a:t>
            </a:r>
            <a:r>
              <a:rPr lang="cs-CZ" sz="1900" b="1" i="0" u="none" strike="noStrike" baseline="0" dirty="0">
                <a:solidFill>
                  <a:srgbClr val="000000"/>
                </a:solidFill>
              </a:rPr>
              <a:t>nezveřejnil zakázku v otevřené výzvě</a:t>
            </a:r>
            <a:r>
              <a:rPr lang="cs-CZ" sz="1900" b="0" i="0" u="none" strike="noStrike" baseline="0" dirty="0">
                <a:solidFill>
                  <a:srgbClr val="000000"/>
                </a:solidFill>
              </a:rPr>
              <a:t>, musí v těchto případech realizovat výběrové řízení v otevřené výzvě. </a:t>
            </a:r>
          </a:p>
          <a:p>
            <a:endParaRPr lang="cs-CZ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xmlns="" id="{83BDCDFB-D914-42B7-8111-3A74C062F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25824-49D7-40A8-95BA-C8F721B7E52A}" type="slidenum">
              <a:rPr lang="cs-CZ" smtClean="0"/>
              <a:t>54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007808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F04AF7C5-0722-49F1-AFCB-DC816DFBBD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8737" y="136525"/>
            <a:ext cx="8529609" cy="847080"/>
          </a:xfrm>
        </p:spPr>
        <p:txBody>
          <a:bodyPr>
            <a:normAutofit/>
          </a:bodyPr>
          <a:lstStyle/>
          <a:p>
            <a:pPr algn="ctr"/>
            <a:r>
              <a:rPr lang="cs-CZ" sz="3200" b="1" dirty="0"/>
              <a:t>CENOVÝ MARKETING – seznam dokumentace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14F7B5F5-5DD5-452B-935C-4A90988B03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933" y="891025"/>
            <a:ext cx="11209221" cy="5751315"/>
          </a:xfrm>
        </p:spPr>
        <p:txBody>
          <a:bodyPr>
            <a:normAutofit lnSpcReduction="10000"/>
          </a:bodyPr>
          <a:lstStyle/>
          <a:p>
            <a:pPr marL="0" indent="0" algn="l">
              <a:buNone/>
            </a:pPr>
            <a:endParaRPr lang="cs-CZ" sz="1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cs-CZ" sz="1800" b="1" i="0" u="none" strike="noStrike" baseline="0" dirty="0">
                <a:solidFill>
                  <a:srgbClr val="000000"/>
                </a:solidFill>
              </a:rPr>
              <a:t>Aktualizovaný formulář Žádosti o dotaci </a:t>
            </a:r>
            <a:r>
              <a:rPr lang="cs-CZ" sz="1800" b="0" i="0" u="none" strike="noStrike" baseline="0" dirty="0">
                <a:solidFill>
                  <a:srgbClr val="000000"/>
                </a:solidFill>
              </a:rPr>
              <a:t>(zejména str. B3) – formulář bude žadateli vygenerován k vyplnění na Portálu farmáře</a:t>
            </a:r>
          </a:p>
          <a:p>
            <a:r>
              <a:rPr lang="cs-CZ" sz="1800" b="1" i="0" u="none" strike="noStrike" baseline="0" dirty="0">
                <a:solidFill>
                  <a:srgbClr val="000000"/>
                </a:solidFill>
              </a:rPr>
              <a:t>Podklady pro vytvoření tabulky cenového marketingu </a:t>
            </a:r>
            <a:r>
              <a:rPr lang="cs-CZ" sz="1800" b="0" i="0" u="none" strike="noStrike" baseline="0" dirty="0">
                <a:solidFill>
                  <a:srgbClr val="000000"/>
                </a:solidFill>
              </a:rPr>
              <a:t>(poptávkové podklady, písemné nebo e-mailové nabídky dodavatele, nebo vytištěný údaj z internetové nabídky firmy)</a:t>
            </a:r>
          </a:p>
          <a:p>
            <a:r>
              <a:rPr lang="cs-CZ" sz="1800" b="1" i="0" u="none" strike="noStrike" baseline="0" dirty="0">
                <a:solidFill>
                  <a:srgbClr val="000000"/>
                </a:solidFill>
              </a:rPr>
              <a:t>Smlouva s vybraným dodavatelem </a:t>
            </a:r>
            <a:r>
              <a:rPr lang="cs-CZ" sz="1800" b="0" i="0" u="none" strike="noStrike" baseline="0" dirty="0">
                <a:solidFill>
                  <a:srgbClr val="000000"/>
                </a:solidFill>
              </a:rPr>
              <a:t>(datum uzavření smlouvy nesmí být před dnem zaregistrování Žádosti o dotaci na MAS – pokud se nejedná o smlouvu o smlouvě budoucí či smlouvu s posunutou účinností nebo výjimku pro danou intervenci dle Specifických podmínek Pravidel. Zároveň smlouva musí být uzavřena do termínu pro doložení příloh k Žádosti o dotaci dle kapitoly 5.5 Obecných podmínek Pravidel (není-li ve Specifických podmínkách Pravidel uvedeno jinak))</a:t>
            </a:r>
          </a:p>
          <a:p>
            <a:r>
              <a:rPr lang="cs-CZ" sz="1800" b="0" i="0" u="none" strike="noStrike" baseline="0" dirty="0">
                <a:solidFill>
                  <a:srgbClr val="000000"/>
                </a:solidFill>
              </a:rPr>
              <a:t>Doklad o uveřejnění smlouvy s vybraným dodavatelem </a:t>
            </a:r>
            <a:r>
              <a:rPr lang="cs-CZ" sz="1800" b="1" i="0" u="none" strike="noStrike" baseline="0" dirty="0">
                <a:solidFill>
                  <a:srgbClr val="000000"/>
                </a:solidFill>
              </a:rPr>
              <a:t>v registru smluv </a:t>
            </a:r>
            <a:r>
              <a:rPr lang="cs-CZ" sz="1800" b="0" i="0" u="none" strike="noStrike" baseline="0" dirty="0">
                <a:solidFill>
                  <a:srgbClr val="000000"/>
                </a:solidFill>
              </a:rPr>
              <a:t>dle zákona o registru smluv č. 340/2015 Sb., v případě, že smlouva musí být dle zákona o registru smluv povinně uveřejněna</a:t>
            </a:r>
          </a:p>
          <a:p>
            <a:r>
              <a:rPr lang="cs-CZ" sz="1800" b="1" i="0" u="none" strike="noStrike" baseline="0" dirty="0">
                <a:solidFill>
                  <a:srgbClr val="000000"/>
                </a:solidFill>
              </a:rPr>
              <a:t>Doklad o neexistenci střetu zájmů </a:t>
            </a:r>
            <a:r>
              <a:rPr lang="cs-CZ" sz="1800" b="0" i="0" u="none" strike="noStrike" baseline="0" dirty="0">
                <a:solidFill>
                  <a:srgbClr val="000000"/>
                </a:solidFill>
              </a:rPr>
              <a:t>dle § 4b zákona č. 159/2006 Sb., o střetu zájmů, ve znění pozdějších předpisů: čestné prohlášení vítězného dodavatele nebo čestné prohlášení veřejného zadavatele, že výběr dodavatele proběhl v souladu s § 4b zákona o střetu zájmů, nebo popis, že veřejný zadavatel prověřil neexistenci střetu zájmů dle § 4b zákona o střetu zájmů jiným způsobem (je možno využít </a:t>
            </a:r>
            <a:r>
              <a:rPr lang="cs-CZ" sz="1800" b="1" i="0" u="none" strike="noStrike" baseline="0" dirty="0">
                <a:solidFill>
                  <a:srgbClr val="000000"/>
                </a:solidFill>
              </a:rPr>
              <a:t>doporučenou šablonu četného prohlášení z Přílohy č. 3</a:t>
            </a:r>
            <a:r>
              <a:rPr lang="cs-CZ" sz="1800" b="0" i="0" u="none" strike="noStrike" baseline="0" dirty="0">
                <a:solidFill>
                  <a:srgbClr val="000000"/>
                </a:solidFill>
              </a:rPr>
              <a:t>).</a:t>
            </a:r>
          </a:p>
          <a:p>
            <a:r>
              <a:rPr lang="cs-CZ" sz="1800" b="1" i="0" u="none" strike="noStrike" baseline="0" dirty="0">
                <a:solidFill>
                  <a:srgbClr val="000000"/>
                </a:solidFill>
              </a:rPr>
              <a:t>Čestné prohlášení vítězného dodavatele</a:t>
            </a:r>
            <a:r>
              <a:rPr lang="cs-CZ" sz="1800" b="0" i="0" u="none" strike="noStrike" baseline="0" dirty="0">
                <a:solidFill>
                  <a:srgbClr val="000000"/>
                </a:solidFill>
              </a:rPr>
              <a:t>, že dodavatel ani kterýkoli z jeho poddodavatelů nespadají mezi subjekty, které jsou v rozporu s mezinárodními sankcemi podle Zákona č. 69/2006 Sb., o provádění mezinárodních sankcí, ve znění pozdějších předpisů (je možno využít doporučenou šablonu čestného prohlášení z </a:t>
            </a:r>
            <a:r>
              <a:rPr lang="cs-CZ" sz="1800" b="1" i="0" u="none" strike="noStrike" baseline="0" dirty="0">
                <a:solidFill>
                  <a:srgbClr val="000000"/>
                </a:solidFill>
              </a:rPr>
              <a:t>Přílohy č. 3 v Příručce pro zadávání zakázek</a:t>
            </a:r>
            <a:r>
              <a:rPr lang="cs-CZ" sz="1800" b="0" i="0" u="none" strike="noStrike" baseline="0" dirty="0">
                <a:solidFill>
                  <a:srgbClr val="000000"/>
                </a:solidFill>
              </a:rPr>
              <a:t>, v níž se nacházejí i odkazy pro prověření dodavatelů přes jejich jména, názvy či IČ).</a:t>
            </a:r>
          </a:p>
          <a:p>
            <a:r>
              <a:rPr lang="cs-CZ" sz="1800" b="0" i="0" u="none" strike="noStrike" baseline="0" dirty="0">
                <a:solidFill>
                  <a:srgbClr val="000000"/>
                </a:solidFill>
                <a:hlinkClick r:id="rId2"/>
              </a:rPr>
              <a:t>https://www.szif.cz/cs/CmDocument?rid=%2Fapa_anon%2Fcs%2Fdokumenty_ke_stazeni%2Fszp23%2Frozvoj_venkova%2Fproj%2Finfo%2F1686228468782%2F1686293602958%2F1686293687613.pdf</a:t>
            </a:r>
            <a:r>
              <a:rPr lang="cs-CZ" sz="1800" b="0" i="0" u="none" strike="noStrike" baseline="0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xmlns="" id="{83BDCDFB-D914-42B7-8111-3A74C062F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25824-49D7-40A8-95BA-C8F721B7E52A}" type="slidenum">
              <a:rPr lang="cs-CZ" smtClean="0"/>
              <a:t>55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68528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F04AF7C5-0722-49F1-AFCB-DC816DFBBD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8737" y="136525"/>
            <a:ext cx="8529609" cy="847080"/>
          </a:xfrm>
        </p:spPr>
        <p:txBody>
          <a:bodyPr>
            <a:normAutofit/>
          </a:bodyPr>
          <a:lstStyle/>
          <a:p>
            <a:pPr algn="ctr"/>
            <a:r>
              <a:rPr lang="cs-CZ" sz="3200" b="1" dirty="0"/>
              <a:t>PŘÍMÝ NÁKUP – seznam dokumentace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14F7B5F5-5DD5-452B-935C-4A90988B03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933" y="891025"/>
            <a:ext cx="11209221" cy="5751315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endParaRPr lang="cs-CZ" sz="1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cs-CZ" sz="1900" dirty="0">
                <a:solidFill>
                  <a:srgbClr val="000000"/>
                </a:solidFill>
              </a:rPr>
              <a:t>u</a:t>
            </a:r>
            <a:r>
              <a:rPr lang="cs-CZ" sz="1900" i="0" u="none" strike="noStrike" baseline="0" dirty="0">
                <a:solidFill>
                  <a:srgbClr val="000000"/>
                </a:solidFill>
              </a:rPr>
              <a:t> zakázek s předpokládanou hodnotou </a:t>
            </a:r>
            <a:r>
              <a:rPr lang="cs-CZ" sz="1900" b="1" i="0" u="sng" strike="noStrike" baseline="0" dirty="0">
                <a:solidFill>
                  <a:srgbClr val="000000"/>
                </a:solidFill>
              </a:rPr>
              <a:t>rovnou nebo nižší než 500.000 Kč bez DPH</a:t>
            </a:r>
            <a:endParaRPr lang="cs-CZ" sz="1900" b="0" i="0" u="sng" strike="noStrike" baseline="0" dirty="0">
              <a:solidFill>
                <a:srgbClr val="000000"/>
              </a:solidFill>
            </a:endParaRPr>
          </a:p>
          <a:p>
            <a:r>
              <a:rPr lang="cs-CZ" sz="1900" b="1" i="0" u="none" strike="noStrike" baseline="0" dirty="0">
                <a:solidFill>
                  <a:srgbClr val="000000"/>
                </a:solidFill>
              </a:rPr>
              <a:t>Aktualizovaný formulář Žádosti o platbu </a:t>
            </a:r>
            <a:r>
              <a:rPr lang="cs-CZ" sz="1900" i="0" u="none" strike="noStrike" baseline="0" dirty="0">
                <a:solidFill>
                  <a:srgbClr val="000000"/>
                </a:solidFill>
              </a:rPr>
              <a:t>(formulář bude žadateli vygenerován k vyplnění na Portálu farmáře)</a:t>
            </a:r>
          </a:p>
          <a:p>
            <a:r>
              <a:rPr lang="cs-CZ" sz="1900" b="1" i="0" u="none" strike="noStrike" baseline="0" dirty="0">
                <a:solidFill>
                  <a:srgbClr val="000000"/>
                </a:solidFill>
              </a:rPr>
              <a:t>Účetní/daňový doklad od prodejce </a:t>
            </a:r>
            <a:r>
              <a:rPr lang="cs-CZ" sz="1900" i="0" u="none" strike="noStrike" baseline="0" dirty="0">
                <a:solidFill>
                  <a:srgbClr val="000000"/>
                </a:solidFill>
              </a:rPr>
              <a:t>(pokud je umožněno Pravidly) - Účetní/daňový doklad může nahradit objednávku/smlouvu pouze v případě, že hodnota přímého nákupu nepřesáhne 100 000 Kč bez DPH. </a:t>
            </a:r>
            <a:r>
              <a:rPr lang="cs-CZ" sz="1900" dirty="0">
                <a:solidFill>
                  <a:srgbClr val="000000"/>
                </a:solidFill>
              </a:rPr>
              <a:t>D</a:t>
            </a:r>
            <a:r>
              <a:rPr lang="cs-CZ" sz="1900" i="0" u="none" strike="noStrike" baseline="0" dirty="0">
                <a:solidFill>
                  <a:srgbClr val="000000"/>
                </a:solidFill>
              </a:rPr>
              <a:t>atum uvedený na daňovém dokladu prodejce nesmí být před dnem zaregistrování Žádosti o dotaci na MAS.</a:t>
            </a:r>
          </a:p>
          <a:p>
            <a:r>
              <a:rPr lang="cs-CZ" sz="1900" b="1" i="0" u="none" strike="noStrike" baseline="0" dirty="0">
                <a:solidFill>
                  <a:srgbClr val="000000"/>
                </a:solidFill>
              </a:rPr>
              <a:t>Objednávka</a:t>
            </a:r>
            <a:r>
              <a:rPr lang="cs-CZ" sz="1900" i="0" u="none" strike="noStrike" baseline="0" dirty="0">
                <a:solidFill>
                  <a:srgbClr val="000000"/>
                </a:solidFill>
              </a:rPr>
              <a:t> (pokud je umožněna Pravidly) - Objednávka může nahradit smlouvu pouze v případě, že hodnota zakázky nepřesáhne 500 000 Kč bez DPH. Datum vystavení objednávky nesmí být před dnem zaregistrování Žádosti o dotaci na MAS.</a:t>
            </a:r>
          </a:p>
          <a:p>
            <a:r>
              <a:rPr lang="cs-CZ" sz="1900" b="1" i="0" u="none" strike="noStrike" baseline="0" dirty="0">
                <a:solidFill>
                  <a:srgbClr val="000000"/>
                </a:solidFill>
              </a:rPr>
              <a:t>Smlouva s vybraným dodavatelem </a:t>
            </a:r>
            <a:r>
              <a:rPr lang="cs-CZ" sz="1900" i="0" u="none" strike="noStrike" baseline="0" dirty="0">
                <a:solidFill>
                  <a:srgbClr val="000000"/>
                </a:solidFill>
              </a:rPr>
              <a:t>- Datum uzavření smlouvy nesmí být před dnem zaregistrování Žádosti o dotaci na MAS – pokud se nejedná o smlouvu o smlouvě budoucí či smlouvu s posunutou účinností nebo výjimku pro danou intervenci dle Specifické části Pravidel.</a:t>
            </a:r>
          </a:p>
          <a:p>
            <a:r>
              <a:rPr lang="cs-CZ" sz="1900" i="0" u="none" strike="noStrike" baseline="0" dirty="0">
                <a:solidFill>
                  <a:srgbClr val="000000"/>
                </a:solidFill>
              </a:rPr>
              <a:t>Doklad o uveřejnění smlouvy s vybraným dodavatelem v </a:t>
            </a:r>
            <a:r>
              <a:rPr lang="cs-CZ" sz="1900" b="1" i="0" u="none" strike="noStrike" baseline="0" dirty="0">
                <a:solidFill>
                  <a:srgbClr val="000000"/>
                </a:solidFill>
              </a:rPr>
              <a:t>registru smluv </a:t>
            </a:r>
            <a:r>
              <a:rPr lang="cs-CZ" sz="1900" i="0" u="none" strike="noStrike" baseline="0" dirty="0">
                <a:solidFill>
                  <a:srgbClr val="000000"/>
                </a:solidFill>
              </a:rPr>
              <a:t>dle zákona o registru smluv č. 340/2015 Sb., v případě, že smlouva musí být dle zákona o registru smluv povinně uveřejněna.</a:t>
            </a:r>
          </a:p>
          <a:p>
            <a:r>
              <a:rPr lang="cs-CZ" sz="1900" b="1" i="0" u="none" strike="noStrike" baseline="0" dirty="0">
                <a:solidFill>
                  <a:srgbClr val="000000"/>
                </a:solidFill>
              </a:rPr>
              <a:t>Podklady pro realizaci zakázky tzv. přímým nákupem</a:t>
            </a:r>
            <a:r>
              <a:rPr lang="cs-CZ" sz="1900" b="1" dirty="0">
                <a:solidFill>
                  <a:srgbClr val="000000"/>
                </a:solidFill>
              </a:rPr>
              <a:t> </a:t>
            </a:r>
            <a:r>
              <a:rPr lang="cs-CZ" sz="1900" dirty="0">
                <a:solidFill>
                  <a:srgbClr val="000000"/>
                </a:solidFill>
              </a:rPr>
              <a:t>(na případnou výzvu SZIF).</a:t>
            </a:r>
            <a:endParaRPr lang="cs-CZ" sz="1900" i="0" u="none" strike="noStrike" baseline="0" dirty="0">
              <a:solidFill>
                <a:srgbClr val="000000"/>
              </a:solidFill>
            </a:endParaRPr>
          </a:p>
          <a:p>
            <a:r>
              <a:rPr lang="cs-CZ" sz="1900" b="0" i="0" u="none" strike="noStrike" baseline="0" dirty="0">
                <a:solidFill>
                  <a:srgbClr val="000000"/>
                </a:solidFill>
                <a:hlinkClick r:id="rId2"/>
              </a:rPr>
              <a:t>https://www.szif.cz/cs/CmDocument?rid=%2Fapa_anon%2Fcs%2Fdokumenty_ke_stazeni%2Fszp23%2Frozvoj_venkova%2Fproj%2Finfo%2F1686228468782%2F1686293602958%2F1686293664047.pdf</a:t>
            </a:r>
            <a:r>
              <a:rPr lang="cs-CZ" sz="1900" b="0" i="0" u="none" strike="noStrike" baseline="0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xmlns="" id="{83BDCDFB-D914-42B7-8111-3A74C062F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25824-49D7-40A8-95BA-C8F721B7E52A}" type="slidenum">
              <a:rPr lang="cs-CZ" smtClean="0"/>
              <a:t>56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19411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F04AF7C5-0722-49F1-AFCB-DC816DFBBD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8737" y="136525"/>
            <a:ext cx="8529609" cy="847080"/>
          </a:xfrm>
        </p:spPr>
        <p:txBody>
          <a:bodyPr>
            <a:normAutofit/>
          </a:bodyPr>
          <a:lstStyle/>
          <a:p>
            <a:pPr algn="ctr"/>
            <a:r>
              <a:rPr lang="cs-CZ" sz="3200" b="1" dirty="0"/>
              <a:t>KONZULTACE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14F7B5F5-5DD5-452B-935C-4A90988B03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933" y="891025"/>
            <a:ext cx="11209221" cy="5751315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endParaRPr lang="cs-CZ" sz="1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cs-CZ" sz="1900" dirty="0">
                <a:solidFill>
                  <a:srgbClr val="000000"/>
                </a:solidFill>
              </a:rPr>
              <a:t>Potřebné podklady k výzvě zveřejněny na webu MAS:</a:t>
            </a:r>
          </a:p>
          <a:p>
            <a:pPr marL="0" indent="0">
              <a:buNone/>
            </a:pPr>
            <a:r>
              <a:rPr lang="cs-CZ" sz="1900" b="0" i="0" u="none" strike="noStrike" baseline="0" dirty="0">
                <a:solidFill>
                  <a:srgbClr val="000000"/>
                </a:solidFill>
                <a:hlinkClick r:id="rId2"/>
              </a:rPr>
              <a:t>https://www.pohodavenkova.cz/21-27clld-prv-vyzvy/vyzva-c.-szp-1.html</a:t>
            </a:r>
            <a:r>
              <a:rPr lang="cs-CZ" sz="1900" b="0" i="0" u="none" strike="noStrike" baseline="0" dirty="0">
                <a:solidFill>
                  <a:srgbClr val="000000"/>
                </a:solidFill>
              </a:rPr>
              <a:t> </a:t>
            </a:r>
          </a:p>
          <a:p>
            <a:pPr marL="0" indent="0">
              <a:buNone/>
            </a:pPr>
            <a:endParaRPr lang="cs-CZ" sz="1900" dirty="0">
              <a:solidFill>
                <a:srgbClr val="000000"/>
              </a:solidFill>
            </a:endParaRPr>
          </a:p>
          <a:p>
            <a:r>
              <a:rPr lang="cs-CZ" sz="1900" dirty="0">
                <a:solidFill>
                  <a:srgbClr val="000000"/>
                </a:solidFill>
              </a:rPr>
              <a:t>Rozpracované žádosti o dotace zasílat na emailovou adresu:</a:t>
            </a:r>
          </a:p>
          <a:p>
            <a:pPr marL="0" indent="0">
              <a:buNone/>
            </a:pPr>
            <a:r>
              <a:rPr lang="cs-CZ" sz="1900" dirty="0">
                <a:solidFill>
                  <a:srgbClr val="000000"/>
                </a:solidFill>
                <a:hlinkClick r:id="rId3"/>
              </a:rPr>
              <a:t>manager@pohodavenkova.cz</a:t>
            </a:r>
            <a:r>
              <a:rPr lang="cs-CZ" sz="1900" dirty="0">
                <a:solidFill>
                  <a:srgbClr val="000000"/>
                </a:solidFill>
              </a:rPr>
              <a:t> </a:t>
            </a:r>
          </a:p>
          <a:p>
            <a:pPr marL="0" indent="0">
              <a:buNone/>
            </a:pPr>
            <a:endParaRPr lang="cs-CZ" sz="1900" b="0" i="0" u="none" strike="noStrike" baseline="0" dirty="0">
              <a:solidFill>
                <a:srgbClr val="000000"/>
              </a:solidFill>
            </a:endParaRPr>
          </a:p>
          <a:p>
            <a:r>
              <a:rPr lang="cs-CZ" sz="1900" u="sng" dirty="0">
                <a:solidFill>
                  <a:srgbClr val="000000"/>
                </a:solidFill>
              </a:rPr>
              <a:t>Případné telefonické konzultace na následujících telefonních číslech:</a:t>
            </a:r>
          </a:p>
          <a:p>
            <a:pPr marL="0" indent="0">
              <a:buNone/>
            </a:pPr>
            <a:r>
              <a:rPr lang="cs-CZ" sz="1900" b="0" i="0" u="none" strike="noStrike" baseline="0" dirty="0">
                <a:solidFill>
                  <a:srgbClr val="000000"/>
                </a:solidFill>
              </a:rPr>
              <a:t>		+420 604 535 956 			Tomáš Vidlák</a:t>
            </a:r>
          </a:p>
          <a:p>
            <a:pPr marL="0" indent="0">
              <a:buNone/>
            </a:pPr>
            <a:r>
              <a:rPr lang="cs-CZ" sz="1900" dirty="0">
                <a:solidFill>
                  <a:srgbClr val="000000"/>
                </a:solidFill>
              </a:rPr>
              <a:t>		+420 731 522 717 			Ing. Dita </a:t>
            </a:r>
            <a:r>
              <a:rPr lang="cs-CZ" sz="1900" dirty="0" err="1">
                <a:solidFill>
                  <a:srgbClr val="000000"/>
                </a:solidFill>
              </a:rPr>
              <a:t>Leinweberová</a:t>
            </a:r>
            <a:endParaRPr lang="cs-CZ" sz="1900" b="0" i="0" u="none" strike="noStrike" baseline="0" dirty="0">
              <a:solidFill>
                <a:srgbClr val="000000"/>
              </a:solidFill>
            </a:endParaRP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xmlns="" id="{83BDCDFB-D914-42B7-8111-3A74C062F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25824-49D7-40A8-95BA-C8F721B7E52A}" type="slidenum">
              <a:rPr lang="cs-CZ" smtClean="0"/>
              <a:t>57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911094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xmlns="" id="{AEAB0FC3-9C2A-4462-96C8-2F152BBF5B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186778"/>
          </a:xfrm>
        </p:spPr>
        <p:txBody>
          <a:bodyPr/>
          <a:lstStyle/>
          <a:p>
            <a:pPr algn="ctr"/>
            <a:r>
              <a:rPr lang="cs-CZ" b="1" dirty="0"/>
              <a:t>Děkujeme za pozornost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xmlns="" id="{892D1682-0745-4C08-9ABA-96FB39C5C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25824-49D7-40A8-95BA-C8F721B7E52A}" type="slidenum">
              <a:rPr lang="cs-CZ" smtClean="0"/>
              <a:t>58</a:t>
            </a:fld>
            <a:endParaRPr lang="cs-CZ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xmlns="" id="{D3E72196-D698-44A1-AAA6-7661A2EDA9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819" y="3073693"/>
            <a:ext cx="3749365" cy="2088061"/>
          </a:xfrm>
          <a:prstGeom prst="rect">
            <a:avLst/>
          </a:prstGeom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xmlns="" id="{32EF62AF-A12C-F927-560F-1EBCF94434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184" y="68229"/>
            <a:ext cx="5080051" cy="1054133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EF2079B3-2469-FBDD-3CED-C428FCED52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9128" y="153095"/>
            <a:ext cx="4257225" cy="88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4092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10660E47-EE5C-4814-89E1-E50045532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25824-49D7-40A8-95BA-C8F721B7E52A}" type="slidenum">
              <a:rPr lang="cs-CZ" smtClean="0"/>
              <a:t>6</a:t>
            </a:fld>
            <a:endParaRPr lang="cs-CZ"/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xmlns="" id="{D3C224F2-2187-4B62-8CEE-AA85AAB33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6093" y="656923"/>
            <a:ext cx="8099805" cy="772187"/>
          </a:xfrm>
        </p:spPr>
        <p:txBody>
          <a:bodyPr>
            <a:noAutofit/>
          </a:bodyPr>
          <a:lstStyle/>
          <a:p>
            <a:pPr algn="ctr"/>
            <a:r>
              <a:rPr lang="cs-CZ" sz="3200" b="1" dirty="0"/>
              <a:t>Společné podmínky pro všechny Fiche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xmlns="" id="{7299F643-171F-4143-8235-BCB4843D4688}"/>
              </a:ext>
            </a:extLst>
          </p:cNvPr>
          <p:cNvSpPr txBox="1"/>
          <p:nvPr/>
        </p:nvSpPr>
        <p:spPr>
          <a:xfrm>
            <a:off x="152901" y="1402355"/>
            <a:ext cx="11886190" cy="46474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cs-CZ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Dotaci je možné poskytnout pouze na projekt, který je </a:t>
            </a:r>
            <a:r>
              <a:rPr lang="cs-CZ" sz="2000" b="1" dirty="0"/>
              <a:t>funkčním celkem </a:t>
            </a:r>
            <a:r>
              <a:rPr lang="cs-CZ" sz="2000" dirty="0"/>
              <a:t>– tím je takový projekt, jehož výsledkem je </a:t>
            </a:r>
            <a:r>
              <a:rPr lang="cs-CZ" sz="2000" b="1" dirty="0"/>
              <a:t>plně provozuschopný, účinný a účelný celek </a:t>
            </a:r>
            <a:r>
              <a:rPr lang="cs-CZ" sz="2000" dirty="0"/>
              <a:t>ve smyslu plnění cílů intervence/</a:t>
            </a:r>
            <a:r>
              <a:rPr lang="cs-CZ" sz="2000" dirty="0" err="1"/>
              <a:t>Fiche</a:t>
            </a:r>
            <a:r>
              <a:rPr lang="cs-CZ" sz="2000" dirty="0"/>
              <a:t>/projektu, a to bez realizace dalších projektů.</a:t>
            </a:r>
          </a:p>
          <a:p>
            <a:endParaRPr lang="cs-CZ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Povinnost splnění </a:t>
            </a:r>
            <a:r>
              <a:rPr lang="cs-CZ" sz="2000" b="1" dirty="0"/>
              <a:t>podmínek pro Finanční zdraví </a:t>
            </a:r>
            <a:r>
              <a:rPr lang="cs-CZ" sz="2000" dirty="0"/>
              <a:t>- podmínka splnění FZ se </a:t>
            </a:r>
            <a:r>
              <a:rPr lang="cs-CZ" sz="2000" b="1" u="sng" dirty="0"/>
              <a:t>nevztahuje</a:t>
            </a:r>
            <a:r>
              <a:rPr lang="cs-CZ" sz="2000" dirty="0"/>
              <a:t> např. na obce, svazky obcí, příspěvkové organizace, spolky, pobočné spolky, ústavy, obecně prospěšné společnosti, zájmová sdružení právnických osob, církevní organizace a náboženské společnosti, nadace, veřejné VŠ a školní statky/podniky.</a:t>
            </a:r>
          </a:p>
          <a:p>
            <a:r>
              <a:rPr lang="cs-CZ" sz="2000" dirty="0">
                <a:hlinkClick r:id="rId2"/>
              </a:rPr>
              <a:t>https://eagri.cz/public/portal/mze/dotace/szp-pro-obdobi-2021-2027/prirucky-a-metodiky/financni-zdravi</a:t>
            </a:r>
            <a:endParaRPr lang="cs-CZ" sz="2000" dirty="0"/>
          </a:p>
          <a:p>
            <a:endParaRPr lang="cs-CZ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Žadatel je povinen řídit se postupy ohledně </a:t>
            </a:r>
            <a:r>
              <a:rPr lang="cs-CZ" sz="2000" b="1" dirty="0"/>
              <a:t>střetu zájmů</a:t>
            </a:r>
            <a:r>
              <a:rPr lang="cs-CZ" sz="2000" dirty="0"/>
              <a:t>, které jsou stanoveny Metodikou ke střetu zájmů</a:t>
            </a:r>
          </a:p>
          <a:p>
            <a:r>
              <a:rPr lang="cs-CZ" sz="2000" dirty="0">
                <a:hlinkClick r:id="rId3"/>
              </a:rPr>
              <a:t>https://eagri.cz/public/portal/mze/dotace/szp-pro-obdobi-2021-2027/prirucky-a-metodiky/metodika-ke-stretu-zajmu</a:t>
            </a:r>
            <a:r>
              <a:rPr lang="cs-CZ" sz="20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800" b="0" i="0" u="none" strike="noStrike" baseline="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800" b="0" i="0" u="none" strike="noStrike" baseline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0928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DB4A8D8-FB58-4764-BAC3-F03DF59BE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9834" y="1002388"/>
            <a:ext cx="7239543" cy="679435"/>
          </a:xfrm>
        </p:spPr>
        <p:txBody>
          <a:bodyPr>
            <a:noAutofit/>
          </a:bodyPr>
          <a:lstStyle/>
          <a:p>
            <a:pPr algn="ctr"/>
            <a:r>
              <a:rPr lang="cs-CZ" sz="3200" b="1" dirty="0"/>
              <a:t>Společné podmínky pro všechny Fiche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9DC3F779-5822-4A7F-8EC5-F50630E23B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014" y="1675406"/>
            <a:ext cx="11355185" cy="4237631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endParaRPr lang="cs-CZ" sz="1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cs-CZ" sz="100" dirty="0"/>
          </a:p>
          <a:p>
            <a:r>
              <a:rPr lang="cs-CZ" sz="2000" dirty="0"/>
              <a:t>Žadatel může v průběhu přípravy projektu i kdykoli v průběhu celé administrace Žádosti o dotaci </a:t>
            </a:r>
            <a:r>
              <a:rPr lang="cs-CZ" sz="2000" b="1" dirty="0"/>
              <a:t>konzultovat s MAS plánovaný záměr či Žádost o dotaci</a:t>
            </a:r>
            <a:r>
              <a:rPr lang="cs-CZ" sz="2000" dirty="0"/>
              <a:t>; konzultace a pomoc je žadateli ze strany MAS poskytována </a:t>
            </a:r>
            <a:r>
              <a:rPr lang="cs-CZ" sz="2000" b="1" dirty="0"/>
              <a:t>bez nároku na jakoukoli finanční nebo věcnou odměnu </a:t>
            </a:r>
            <a:r>
              <a:rPr lang="cs-CZ" sz="2000" dirty="0"/>
              <a:t>od žadatele. </a:t>
            </a:r>
          </a:p>
          <a:p>
            <a:r>
              <a:rPr lang="cs-CZ" sz="2000" dirty="0"/>
              <a:t>Za danou </a:t>
            </a:r>
            <a:r>
              <a:rPr lang="cs-CZ" sz="2000" dirty="0" err="1"/>
              <a:t>Fichi</a:t>
            </a:r>
            <a:r>
              <a:rPr lang="cs-CZ" sz="2000" dirty="0"/>
              <a:t> v dané Výzvě MAS bude možné administrovat </a:t>
            </a:r>
            <a:r>
              <a:rPr lang="cs-CZ" sz="2000" b="1" dirty="0"/>
              <a:t>pouze jednu Žádost </a:t>
            </a:r>
            <a:r>
              <a:rPr lang="cs-CZ" sz="2000" dirty="0"/>
              <a:t>o dotaci konkrétního žadatele. </a:t>
            </a:r>
          </a:p>
          <a:p>
            <a:r>
              <a:rPr lang="cs-CZ" sz="2000" dirty="0"/>
              <a:t>Žadatelem požadované </a:t>
            </a:r>
            <a:r>
              <a:rPr lang="cs-CZ" sz="2000" b="1" dirty="0"/>
              <a:t>bodové hodnocení </a:t>
            </a:r>
            <a:r>
              <a:rPr lang="cs-CZ" sz="2000" dirty="0"/>
              <a:t>v Žádosti o dotaci </a:t>
            </a:r>
            <a:r>
              <a:rPr lang="cs-CZ" sz="2000" b="1" dirty="0"/>
              <a:t>nemůže být žadatelem/příjemcem dotace po registraci na MAS jakkoli měněno a upravováno</a:t>
            </a:r>
            <a:r>
              <a:rPr lang="cs-CZ" sz="2000" dirty="0"/>
              <a:t>, v případě zřejmých chyb změní bodové hodnocení MAS v Žádosti o dotaci. Bodové hodnocení může změnit příslušná MAS na základě podkladů uvedených žadatelem v Žádosti o dotaci či dodaných příloh, a to rozhodnutím Výběrového orgánu MAS. Nelze navýšit bodové hodnocení preferenčního kritéria žadatele, pokud se k danému kritériu žadatel nechce zavázat. V odůvodněných případech může SZIF před schválením vrátit Žádost o dotaci na MAS k přebodování. </a:t>
            </a:r>
          </a:p>
          <a:p>
            <a:r>
              <a:rPr lang="cs-CZ" sz="2000" dirty="0"/>
              <a:t>Dodatečné </a:t>
            </a:r>
            <a:r>
              <a:rPr lang="cs-CZ" sz="2000" b="1" dirty="0"/>
              <a:t>navýšení výše dotace </a:t>
            </a:r>
            <a:r>
              <a:rPr lang="cs-CZ" sz="2000" dirty="0"/>
              <a:t>ze strany žadatele </a:t>
            </a:r>
            <a:r>
              <a:rPr lang="cs-CZ" sz="2000" b="1" dirty="0"/>
              <a:t>není</a:t>
            </a:r>
            <a:r>
              <a:rPr lang="cs-CZ" sz="2000" dirty="0"/>
              <a:t> po výběru na MAS </a:t>
            </a:r>
            <a:r>
              <a:rPr lang="cs-CZ" sz="2000" b="1" dirty="0"/>
              <a:t>možné</a:t>
            </a:r>
            <a:r>
              <a:rPr lang="cs-CZ" sz="2000" dirty="0"/>
              <a:t>.</a:t>
            </a:r>
            <a:endParaRPr lang="cs-CZ" sz="1600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CAC44526-9BA8-4827-8A8C-F527AA818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25824-49D7-40A8-95BA-C8F721B7E52A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39483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DB4A8D8-FB58-4764-BAC3-F03DF59BE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0739" y="104278"/>
            <a:ext cx="8534343" cy="794978"/>
          </a:xfrm>
        </p:spPr>
        <p:txBody>
          <a:bodyPr>
            <a:normAutofit/>
          </a:bodyPr>
          <a:lstStyle/>
          <a:p>
            <a:pPr algn="ctr"/>
            <a:r>
              <a:rPr lang="cs-CZ" sz="3200" b="1" dirty="0"/>
              <a:t>Společné podmínky pro všechny Fiche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9DC3F779-5822-4A7F-8EC5-F50630E23B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699" y="790832"/>
            <a:ext cx="11756571" cy="5930643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cs-CZ" sz="200" dirty="0"/>
          </a:p>
          <a:p>
            <a:r>
              <a:rPr lang="cs-CZ" sz="7200" dirty="0"/>
              <a:t>Přípustné způsoby uspořádání právních vztahů k nemovitostem, na kterých jsou </a:t>
            </a:r>
            <a:r>
              <a:rPr lang="cs-CZ" sz="7200" b="1" u="sng" dirty="0"/>
              <a:t>realizovány stavební výdaje</a:t>
            </a:r>
            <a:r>
              <a:rPr lang="cs-CZ" sz="7200" dirty="0"/>
              <a:t>, jsou: vlastnictví, spoluvlastnictví s min. 50 % podílem, věcné břemeno a právo stavby. V případě pozemku pod stavbou je přípustný také nájem. </a:t>
            </a:r>
          </a:p>
          <a:p>
            <a:r>
              <a:rPr lang="cs-CZ" sz="7200" dirty="0"/>
              <a:t>Přípustné způsoby uspořádání právních vztahů k nemovitostem, </a:t>
            </a:r>
            <a:r>
              <a:rPr lang="cs-CZ" sz="7200" b="1" u="sng" dirty="0"/>
              <a:t>do kterých/na kterých budou umístěny podpořené stroje, technologie nebo vybavení</a:t>
            </a:r>
            <a:r>
              <a:rPr lang="cs-CZ" sz="7200" dirty="0"/>
              <a:t>, jsou: vlastnictví, spoluvlastnictví s min. 50% podílem, nájem, pacht, výpůjčka, věcné břemeno a právo stavby. </a:t>
            </a:r>
          </a:p>
          <a:p>
            <a:pPr marL="0" indent="0">
              <a:buNone/>
            </a:pPr>
            <a:r>
              <a:rPr lang="cs-CZ" sz="7200" dirty="0"/>
              <a:t>Příjemce </a:t>
            </a:r>
            <a:r>
              <a:rPr lang="cs-CZ" sz="7200" u="sng" dirty="0"/>
              <a:t>prokazuje uspořádání právních vztahů k nemovitostem </a:t>
            </a:r>
            <a:r>
              <a:rPr lang="cs-CZ" sz="7200" dirty="0"/>
              <a:t>při kontrole na místě předložením příslušných dokumentů (výpis z katastru nemovitostí není nutné dokládat): </a:t>
            </a:r>
          </a:p>
          <a:p>
            <a:r>
              <a:rPr lang="cs-CZ" sz="7200" b="1" dirty="0"/>
              <a:t>vlastnictví </a:t>
            </a:r>
            <a:r>
              <a:rPr lang="cs-CZ" sz="7200" dirty="0"/>
              <a:t>– výpisem z katastru nemovitostí, kde je příjemce dotace uveden jako vlastník nemovitosti; </a:t>
            </a:r>
          </a:p>
          <a:p>
            <a:r>
              <a:rPr lang="cs-CZ" sz="7200" b="1" dirty="0"/>
              <a:t>spoluvlastnictví </a:t>
            </a:r>
            <a:r>
              <a:rPr lang="cs-CZ" sz="7200" dirty="0"/>
              <a:t>– výpisem z katastru nemovitostí, kde je příjemce dotace uveden jako vlastník nemovitosti, a písemným souhlasem spoluvlastníků nemovitosti (v případě SJM manžela/manželky) s realizací projektu; </a:t>
            </a:r>
          </a:p>
          <a:p>
            <a:r>
              <a:rPr lang="cs-CZ" sz="7200" b="1" dirty="0"/>
              <a:t>nájem/pacht/výpůjčka </a:t>
            </a:r>
            <a:r>
              <a:rPr lang="cs-CZ" sz="7200" dirty="0"/>
              <a:t>– nájemní/</a:t>
            </a:r>
            <a:r>
              <a:rPr lang="cs-CZ" sz="7200" dirty="0" err="1"/>
              <a:t>pachtovní</a:t>
            </a:r>
            <a:r>
              <a:rPr lang="cs-CZ" sz="7200" dirty="0"/>
              <a:t> smlouvou či smlouvou o výpůjčce na dobu nejméně do ukončení lhůty vázanosti projektu na účel, případně na dobu neurčitou; nájemní smlouva může být nahrazena podnájemní smlouvou v případě, že jsou splněny podmínky uvedené pro smlouvu nájemní a zároveň je doložen souhlas vlastníka nemovitosti; </a:t>
            </a:r>
          </a:p>
          <a:p>
            <a:r>
              <a:rPr lang="cs-CZ" sz="7200" b="1" dirty="0"/>
              <a:t>věcné břemeno </a:t>
            </a:r>
            <a:r>
              <a:rPr lang="cs-CZ" sz="7200" dirty="0"/>
              <a:t>– smlouvou o zřízení věcného břemene na dobu nejméně do ukončení lhůty vázanosti projektu na účel; věcné břemeno musí být zároveň zaneseno u příslušné nemovitosti v katastru nemovitostí; </a:t>
            </a:r>
          </a:p>
          <a:p>
            <a:r>
              <a:rPr lang="cs-CZ" sz="7200" b="1" dirty="0"/>
              <a:t>právo stavby </a:t>
            </a:r>
            <a:r>
              <a:rPr lang="cs-CZ" sz="7200" dirty="0"/>
              <a:t>– výpisem z katastru nemovitostí, kde je právo stavby příjemce dotace zaneseno na listu vlastnictví, a to na dobu nejméně do ukončení lhůty vázanosti projektu na účel. </a:t>
            </a:r>
          </a:p>
          <a:p>
            <a:pPr marL="0" indent="0">
              <a:buNone/>
            </a:pPr>
            <a:r>
              <a:rPr lang="cs-CZ" sz="7200" dirty="0"/>
              <a:t>V případě realizace projektu na cizích pozemcích lze nahradit nájemní/</a:t>
            </a:r>
            <a:r>
              <a:rPr lang="cs-CZ" sz="7200" dirty="0" err="1"/>
              <a:t>pachtovní</a:t>
            </a:r>
            <a:r>
              <a:rPr lang="cs-CZ" sz="7200" dirty="0"/>
              <a:t> smlouvu či smlouvu o výpůjčce </a:t>
            </a:r>
            <a:r>
              <a:rPr lang="cs-CZ" sz="7200" b="1" dirty="0"/>
              <a:t>písemným souhlasem vlastníků </a:t>
            </a:r>
            <a:r>
              <a:rPr lang="cs-CZ" sz="7200" dirty="0"/>
              <a:t>dotčených nemovitostí s realizací projektu.</a:t>
            </a:r>
          </a:p>
          <a:p>
            <a:pPr marL="0" indent="0">
              <a:buNone/>
            </a:pPr>
            <a:r>
              <a:rPr lang="cs-CZ" sz="7200" dirty="0"/>
              <a:t>V případě stavebních výdajů, které souvisí s realizací </a:t>
            </a:r>
            <a:r>
              <a:rPr lang="cs-CZ" sz="7200" b="1" dirty="0"/>
              <a:t>veřejně volně přístupných objektů </a:t>
            </a:r>
            <a:r>
              <a:rPr lang="cs-CZ" sz="7200" dirty="0"/>
              <a:t>(např. informačních cedulí, drobných kulturních památek apod.) </a:t>
            </a:r>
            <a:r>
              <a:rPr lang="cs-CZ" sz="7200" b="1" dirty="0"/>
              <a:t>lze akceptovat i jen písemný souhlas vlastníků</a:t>
            </a:r>
            <a:r>
              <a:rPr lang="cs-CZ" sz="7200" dirty="0"/>
              <a:t>.</a:t>
            </a:r>
          </a:p>
          <a:p>
            <a:pPr marL="0" indent="0">
              <a:buNone/>
            </a:pPr>
            <a:r>
              <a:rPr lang="cs-CZ" sz="7200" dirty="0"/>
              <a:t>V případě, že je předmět projektu realizován </a:t>
            </a:r>
            <a:r>
              <a:rPr lang="cs-CZ" sz="7200" b="1" dirty="0"/>
              <a:t>příspěvkovou organizací</a:t>
            </a:r>
            <a:r>
              <a:rPr lang="cs-CZ" sz="7200" dirty="0"/>
              <a:t>, tak lze za vlastnictví považovat i </a:t>
            </a:r>
            <a:r>
              <a:rPr lang="cs-CZ" sz="7200" b="1" dirty="0"/>
              <a:t>majetek svěřený do správy příspěvkové organizace</a:t>
            </a:r>
            <a:r>
              <a:rPr lang="cs-CZ" sz="7200" dirty="0"/>
              <a:t>, což se prokazuje </a:t>
            </a:r>
            <a:r>
              <a:rPr lang="cs-CZ" sz="7200" b="1" dirty="0"/>
              <a:t>zřizovací listinou</a:t>
            </a:r>
            <a:r>
              <a:rPr lang="cs-CZ" sz="7200" dirty="0"/>
              <a:t>.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CAC44526-9BA8-4827-8A8C-F527AA818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25824-49D7-40A8-95BA-C8F721B7E52A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19567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9A8A2B02-145E-491F-83A2-DD7A922CDA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90832"/>
            <a:ext cx="10515600" cy="57912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2000" dirty="0"/>
          </a:p>
          <a:p>
            <a:r>
              <a:rPr lang="cs-CZ" sz="2000" dirty="0"/>
              <a:t>pořízení použitého movitého majetku – za nepoužitý majetek (stroje a zařízení, dopravní prostředky) lze považovat takový movitý majetek, který byl vyroben v období tří let před rokem registrace Žádosti o dotaci na MAS a nebyl používán; </a:t>
            </a:r>
          </a:p>
          <a:p>
            <a:r>
              <a:rPr lang="cs-CZ" sz="2000" dirty="0"/>
              <a:t>daň z přidané hodnoty u plátců DPH za předpokladu, že si mohou DPH nárokovat u finančního úřadu, </a:t>
            </a:r>
          </a:p>
          <a:p>
            <a:r>
              <a:rPr lang="cs-CZ" sz="2000" dirty="0"/>
              <a:t>prosté nahrazení investice, </a:t>
            </a:r>
          </a:p>
          <a:p>
            <a:r>
              <a:rPr lang="cs-CZ" sz="2000" dirty="0"/>
              <a:t>technologie sloužící k výrobě elektrické energie (technologie, které jsou použity primárně za účelem výroby elektřiny a jsou napojeny do elektrické sítě, vč. vnitropodnikové), </a:t>
            </a:r>
          </a:p>
          <a:p>
            <a:r>
              <a:rPr lang="cs-CZ" sz="2000" dirty="0"/>
              <a:t>jakékoli závlahové systémy, studny včetně průzkumných vrtů, </a:t>
            </a:r>
          </a:p>
          <a:p>
            <a:r>
              <a:rPr lang="cs-CZ" sz="2000" dirty="0"/>
              <a:t>inženýrské sítě včetně přípojek kromě rozvodů uvnitř staveb a na pozemcích žadatele, </a:t>
            </a:r>
          </a:p>
          <a:p>
            <a:r>
              <a:rPr lang="cs-CZ" sz="2000" dirty="0"/>
              <a:t>nákup dopravních prostředků určených zejména pro osobní přepravu (vozidla kategorie M), </a:t>
            </a:r>
          </a:p>
          <a:p>
            <a:r>
              <a:rPr lang="cs-CZ" sz="2000" dirty="0"/>
              <a:t>provozní náklady včetně spotřebního materiálu, </a:t>
            </a:r>
          </a:p>
          <a:p>
            <a:r>
              <a:rPr lang="cs-CZ" sz="2000" dirty="0"/>
              <a:t>nákup nemovitostí, </a:t>
            </a:r>
          </a:p>
          <a:p>
            <a:r>
              <a:rPr lang="cs-CZ" sz="2000" dirty="0"/>
              <a:t>případně další výdaje uvedené ve Specifických podmínkách Pravidel. </a:t>
            </a:r>
          </a:p>
          <a:p>
            <a:endParaRPr lang="cs-CZ" sz="2000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xmlns="" id="{6AC2B02E-434D-4490-89BB-5CCD7DA77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25824-49D7-40A8-95BA-C8F721B7E52A}" type="slidenum">
              <a:rPr lang="cs-CZ" smtClean="0"/>
              <a:t>9</a:t>
            </a:fld>
            <a:endParaRPr lang="cs-CZ"/>
          </a:p>
        </p:txBody>
      </p:sp>
      <p:sp>
        <p:nvSpPr>
          <p:cNvPr id="17" name="Nadpis 16">
            <a:extLst>
              <a:ext uri="{FF2B5EF4-FFF2-40B4-BE49-F238E27FC236}">
                <a16:creationId xmlns:a16="http://schemas.microsoft.com/office/drawing/2014/main" xmlns="" id="{64B6CA5A-E139-4EDF-9DEC-16ABFBF9B8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7929" y="70895"/>
            <a:ext cx="4782671" cy="879481"/>
          </a:xfrm>
        </p:spPr>
        <p:txBody>
          <a:bodyPr>
            <a:normAutofit/>
          </a:bodyPr>
          <a:lstStyle/>
          <a:p>
            <a:r>
              <a:rPr lang="cs-CZ" sz="3200" b="1" dirty="0"/>
              <a:t>Dotaci nelze poskytnout na:</a:t>
            </a:r>
          </a:p>
        </p:txBody>
      </p:sp>
    </p:spTree>
    <p:extLst>
      <p:ext uri="{BB962C8B-B14F-4D97-AF65-F5344CB8AC3E}">
        <p14:creationId xmlns:p14="http://schemas.microsoft.com/office/powerpoint/2010/main" val="52926233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3364</TotalTime>
  <Words>6288</Words>
  <Application>Microsoft Office PowerPoint</Application>
  <PresentationFormat>Širokoúhlá obrazovka</PresentationFormat>
  <Paragraphs>467</Paragraphs>
  <Slides>58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58</vt:i4>
      </vt:variant>
    </vt:vector>
  </HeadingPairs>
  <TitlesOfParts>
    <vt:vector size="62" baseType="lpstr">
      <vt:lpstr>Arial</vt:lpstr>
      <vt:lpstr>Calibri</vt:lpstr>
      <vt:lpstr>Calibri Light</vt:lpstr>
      <vt:lpstr>Motiv Office</vt:lpstr>
      <vt:lpstr>Informační seminář  pro žadatele</vt:lpstr>
      <vt:lpstr>Program semináře</vt:lpstr>
      <vt:lpstr>Informace k výzvě</vt:lpstr>
      <vt:lpstr>Vyhlašované Fiche</vt:lpstr>
      <vt:lpstr>Společné podmínky pro všechny Fiche</vt:lpstr>
      <vt:lpstr>Společné podmínky pro všechny Fiche</vt:lpstr>
      <vt:lpstr>Společné podmínky pro všechny Fiche</vt:lpstr>
      <vt:lpstr>Společné podmínky pro všechny Fiche</vt:lpstr>
      <vt:lpstr>Dotaci nelze poskytnout na:</vt:lpstr>
      <vt:lpstr>Fiche 2 Základní služby a obnova obcí</vt:lpstr>
      <vt:lpstr>Fiche 2 Základní služby a obnova obcí</vt:lpstr>
      <vt:lpstr>Fiche 2 Základní služby a obnova obcí</vt:lpstr>
      <vt:lpstr>Fiche 2 Základní služby a obnova obcí</vt:lpstr>
      <vt:lpstr>Fiche 2 Základní služby a obnova obcí</vt:lpstr>
      <vt:lpstr>Fiche 2 Základní služby a obnova obcí – Způsobilé výdaje</vt:lpstr>
      <vt:lpstr>Fiche 2 Základní služby a obnova obcí – Způsobilé výdaje</vt:lpstr>
      <vt:lpstr>Fiche 2 Základní služby a obnova obcí – Způsobilé výdaje</vt:lpstr>
      <vt:lpstr>Fiche 2 Základní služby a obnova obcí – Způsobilé výdaje</vt:lpstr>
      <vt:lpstr>Fiche 2 Základní služby a obnova obcí – Způsobilé výdaje</vt:lpstr>
      <vt:lpstr>Fiche 2 Základní služby a obnova obcí</vt:lpstr>
      <vt:lpstr>Fiche 2 Základní služby a obnova obcí</vt:lpstr>
      <vt:lpstr>Fiche 2 Základní služby a obnova obcí – Preferenční kritéria</vt:lpstr>
      <vt:lpstr>Fiche 2 Základní služby a obnova obcí – Preferenční kritéria</vt:lpstr>
      <vt:lpstr>Zřízení přístupu do Portálu farmáře www.szif.cz </vt:lpstr>
      <vt:lpstr>Zřízení přístupu do Portálu farmáře</vt:lpstr>
      <vt:lpstr>Přihlášení do Portálu farmáře</vt:lpstr>
      <vt:lpstr>Založení Žádosti o dotaci</vt:lpstr>
      <vt:lpstr>Založení Žádosti o dotaci</vt:lpstr>
      <vt:lpstr>Založení Žádosti o dotaci</vt:lpstr>
      <vt:lpstr>Založení Žádosti o dotaci</vt:lpstr>
      <vt:lpstr>Založení Žádosti o dotaci</vt:lpstr>
      <vt:lpstr>Založení Žádosti o dotaci</vt:lpstr>
      <vt:lpstr>Založení Žádosti o dotaci</vt:lpstr>
      <vt:lpstr>Vložení upravené Žádosti o dotaci</vt:lpstr>
      <vt:lpstr>Vložení upravené Žádosti o dotaci</vt:lpstr>
      <vt:lpstr>Identifikace příjemců dotací</vt:lpstr>
      <vt:lpstr>Odeslání Žádosti o dotaci na MAS</vt:lpstr>
      <vt:lpstr>Odeslání Žádosti o dotaci na MAS</vt:lpstr>
      <vt:lpstr>Odeslání Žádosti o dotaci na MAS</vt:lpstr>
      <vt:lpstr>Administrativní kontrola a kontrola přijatelnosti na MAS</vt:lpstr>
      <vt:lpstr>Věcné hodnocení a Výběr projektů na MAS</vt:lpstr>
      <vt:lpstr>Vrácení žádosti o dotaci zpět žadateli přes Portál farmáře </vt:lpstr>
      <vt:lpstr>Výzva MAS k doložení povinných příloh k žádosti</vt:lpstr>
      <vt:lpstr>Podání Žádosti na SZIF žadatelem</vt:lpstr>
      <vt:lpstr>Podání Žádosti na SZIF žadatelem</vt:lpstr>
      <vt:lpstr>Podání Žádosti na SZIF žadatelem</vt:lpstr>
      <vt:lpstr>Podání Žádosti na SZIF žadatelem</vt:lpstr>
      <vt:lpstr>Podání Žádosti na SZIF žadatelem</vt:lpstr>
      <vt:lpstr>Podání Žádosti na SZIF žadatelem</vt:lpstr>
      <vt:lpstr>Souhrnný přehled statusů v PF</vt:lpstr>
      <vt:lpstr>Orientační časový harmonogram administrace výzvy</vt:lpstr>
      <vt:lpstr>Dokládání výběru dodavatele</vt:lpstr>
      <vt:lpstr>CENOVÝ MARKETING</vt:lpstr>
      <vt:lpstr>CENOVÝ MARKETING</vt:lpstr>
      <vt:lpstr>CENOVÝ MARKETING – seznam dokumentace</vt:lpstr>
      <vt:lpstr>PŘÍMÝ NÁKUP – seznam dokumentace</vt:lpstr>
      <vt:lpstr>KONZULTACE</vt:lpstr>
      <vt:lpstr>Děkujeme za pozornost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Informační seminář pro žadatele</dc:title>
  <dc:creator>Uzivatel</dc:creator>
  <cp:lastModifiedBy>Tomáš Vidlák</cp:lastModifiedBy>
  <cp:revision>112</cp:revision>
  <dcterms:created xsi:type="dcterms:W3CDTF">2020-03-06T07:42:52Z</dcterms:created>
  <dcterms:modified xsi:type="dcterms:W3CDTF">2024-05-03T15:45:36Z</dcterms:modified>
</cp:coreProperties>
</file>